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2" r:id="rId2"/>
  </p:sldMasterIdLst>
  <p:notesMasterIdLst>
    <p:notesMasterId r:id="rId26"/>
  </p:notesMasterIdLst>
  <p:handoutMasterIdLst>
    <p:handoutMasterId r:id="rId27"/>
  </p:handoutMasterIdLst>
  <p:sldIdLst>
    <p:sldId id="265" r:id="rId3"/>
    <p:sldId id="311" r:id="rId4"/>
    <p:sldId id="312" r:id="rId5"/>
    <p:sldId id="313" r:id="rId6"/>
    <p:sldId id="314" r:id="rId7"/>
    <p:sldId id="350" r:id="rId8"/>
    <p:sldId id="317" r:id="rId9"/>
    <p:sldId id="318" r:id="rId10"/>
    <p:sldId id="336" r:id="rId11"/>
    <p:sldId id="355" r:id="rId12"/>
    <p:sldId id="338" r:id="rId13"/>
    <p:sldId id="331" r:id="rId14"/>
    <p:sldId id="332" r:id="rId15"/>
    <p:sldId id="356" r:id="rId16"/>
    <p:sldId id="339" r:id="rId17"/>
    <p:sldId id="346" r:id="rId18"/>
    <p:sldId id="284" r:id="rId19"/>
    <p:sldId id="285" r:id="rId20"/>
    <p:sldId id="359" r:id="rId21"/>
    <p:sldId id="286" r:id="rId22"/>
    <p:sldId id="347" r:id="rId23"/>
    <p:sldId id="348" r:id="rId24"/>
    <p:sldId id="349" r:id="rId25"/>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638" autoAdjust="0"/>
  </p:normalViewPr>
  <p:slideViewPr>
    <p:cSldViewPr showGuides="1">
      <p:cViewPr varScale="1">
        <p:scale>
          <a:sx n="105" d="100"/>
          <a:sy n="105" d="100"/>
        </p:scale>
        <p:origin x="746" y="50"/>
      </p:cViewPr>
      <p:guideLst>
        <p:guide pos="3840"/>
        <p:guide orient="horz" pos="2160"/>
      </p:guideLst>
    </p:cSldViewPr>
  </p:slideViewPr>
  <p:outlineViewPr>
    <p:cViewPr>
      <p:scale>
        <a:sx n="33" d="100"/>
        <a:sy n="33" d="100"/>
      </p:scale>
      <p:origin x="0" y="-11248"/>
    </p:cViewPr>
  </p:outlineViewPr>
  <p:notesTextViewPr>
    <p:cViewPr>
      <p:scale>
        <a:sx n="1" d="1"/>
        <a:sy n="1" d="1"/>
      </p:scale>
      <p:origin x="0" y="0"/>
    </p:cViewPr>
  </p:notesTextViewPr>
  <p:sorterViewPr>
    <p:cViewPr>
      <p:scale>
        <a:sx n="64" d="100"/>
        <a:sy n="64" d="100"/>
      </p:scale>
      <p:origin x="0" y="-4920"/>
    </p:cViewPr>
  </p:sorterViewPr>
  <p:notesViewPr>
    <p:cSldViewPr showGuides="1">
      <p:cViewPr varScale="1">
        <p:scale>
          <a:sx n="50" d="100"/>
          <a:sy n="50" d="100"/>
        </p:scale>
        <p:origin x="2640"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9FD64A-54A1-4978-B5B5-F96D4DB63335}" type="doc">
      <dgm:prSet loTypeId="urn:microsoft.com/office/officeart/2005/8/layout/vList4#1" loCatId="list" qsTypeId="urn:microsoft.com/office/officeart/2005/8/quickstyle/simple5" qsCatId="simple" csTypeId="urn:microsoft.com/office/officeart/2005/8/colors/accent3_3" csCatId="accent3" phldr="1"/>
      <dgm:spPr/>
      <dgm:t>
        <a:bodyPr/>
        <a:lstStyle/>
        <a:p>
          <a:endParaRPr lang="en-US"/>
        </a:p>
      </dgm:t>
    </dgm:pt>
    <dgm:pt modelId="{3A2684B9-2E49-422C-B509-FC9E08054105}">
      <dgm:prSet phldrT="[Text]" custT="1"/>
      <dgm:spPr/>
      <dgm:t>
        <a:bodyPr/>
        <a:lstStyle/>
        <a:p>
          <a:r>
            <a:rPr lang="en-US" sz="2000" b="1" noProof="0" dirty="0"/>
            <a:t>Conventional risks</a:t>
          </a:r>
          <a:br>
            <a:rPr lang="en-US" sz="1400" noProof="0" dirty="0"/>
          </a:br>
          <a:r>
            <a:rPr lang="en-US" sz="1400" dirty="0"/>
            <a:t>improving the safety performance in all industry sectors and reducing the impact of accidents taking into account technical, human, organisational and cultural aspects, and the current ‘state-of-the-art methods’ for safety management.</a:t>
          </a:r>
          <a:endParaRPr lang="en-US" sz="1400" noProof="0" dirty="0"/>
        </a:p>
      </dgm:t>
    </dgm:pt>
    <dgm:pt modelId="{681E31CE-5C2A-4898-AB7A-D7C18C8E8220}" type="parTrans" cxnId="{9FAC56EB-18FF-4D05-9949-2930D278A0F9}">
      <dgm:prSet/>
      <dgm:spPr/>
      <dgm:t>
        <a:bodyPr/>
        <a:lstStyle/>
        <a:p>
          <a:endParaRPr lang="en-US"/>
        </a:p>
      </dgm:t>
    </dgm:pt>
    <dgm:pt modelId="{123A8D6F-EE83-4CAD-866A-9EEE834730B9}" type="sibTrans" cxnId="{9FAC56EB-18FF-4D05-9949-2930D278A0F9}">
      <dgm:prSet/>
      <dgm:spPr/>
      <dgm:t>
        <a:bodyPr/>
        <a:lstStyle/>
        <a:p>
          <a:endParaRPr lang="en-US"/>
        </a:p>
      </dgm:t>
    </dgm:pt>
    <dgm:pt modelId="{49DE9E70-9044-4560-A716-3292DD932BBF}">
      <dgm:prSet phldrT="[Text]" custT="1"/>
      <dgm:spPr/>
      <dgm:t>
        <a:bodyPr/>
        <a:lstStyle/>
        <a:p>
          <a:r>
            <a:rPr lang="fr-FR" sz="2000" b="1" dirty="0"/>
            <a:t>Innovative industry</a:t>
          </a:r>
          <a:br>
            <a:rPr lang="fr-FR" sz="1400" dirty="0"/>
          </a:br>
          <a:r>
            <a:rPr lang="en-US" sz="1400" dirty="0"/>
            <a:t>accompanying the innovative industry to reduce the time to the EU market and reach public acceptance of new technologies and products by implementing e.g. the </a:t>
          </a:r>
          <a:r>
            <a:rPr lang="en-US" sz="1400" b="1" dirty="0">
              <a:solidFill>
                <a:schemeClr val="tx2"/>
              </a:solidFill>
            </a:rPr>
            <a:t>CEN Workshop Agreement CWA 16649:2013 ‘Managing emerging technology-related risks’ adopted on June 26, 2013</a:t>
          </a:r>
        </a:p>
      </dgm:t>
    </dgm:pt>
    <dgm:pt modelId="{AF29304B-81B9-4FFF-82D4-C35B779FFBEC}" type="parTrans" cxnId="{E5AAD610-D045-460B-A67B-EEDC95619DCB}">
      <dgm:prSet/>
      <dgm:spPr/>
      <dgm:t>
        <a:bodyPr/>
        <a:lstStyle/>
        <a:p>
          <a:endParaRPr lang="en-US"/>
        </a:p>
      </dgm:t>
    </dgm:pt>
    <dgm:pt modelId="{6711F6F7-EF13-471A-AFD8-7093040D1835}" type="sibTrans" cxnId="{E5AAD610-D045-460B-A67B-EEDC95619DCB}">
      <dgm:prSet/>
      <dgm:spPr/>
      <dgm:t>
        <a:bodyPr/>
        <a:lstStyle/>
        <a:p>
          <a:endParaRPr lang="en-US"/>
        </a:p>
      </dgm:t>
    </dgm:pt>
    <dgm:pt modelId="{16B137DA-42D4-4CA6-A406-871006044A1C}">
      <dgm:prSet phldrT="[Text]" custT="1"/>
      <dgm:spPr/>
      <dgm:t>
        <a:bodyPr/>
        <a:lstStyle/>
        <a:p>
          <a:r>
            <a:rPr lang="fr-FR" sz="2000" b="1" dirty="0">
              <a:solidFill>
                <a:schemeClr val="tx2"/>
              </a:solidFill>
            </a:rPr>
            <a:t>Safety &amp; </a:t>
          </a:r>
          <a:r>
            <a:rPr lang="fr-FR" sz="2000" b="1" dirty="0" err="1">
              <a:solidFill>
                <a:schemeClr val="tx2"/>
              </a:solidFill>
            </a:rPr>
            <a:t>security</a:t>
          </a:r>
          <a:r>
            <a:rPr lang="fr-FR" sz="2000" b="1" dirty="0">
              <a:solidFill>
                <a:schemeClr val="tx2"/>
              </a:solidFill>
            </a:rPr>
            <a:t> technologies, products &amp; services</a:t>
          </a:r>
          <a:br>
            <a:rPr lang="fr-FR" sz="1700" dirty="0">
              <a:solidFill>
                <a:schemeClr val="tx2"/>
              </a:solidFill>
            </a:rPr>
          </a:br>
          <a:r>
            <a:rPr lang="en-US" sz="1700" dirty="0">
              <a:solidFill>
                <a:schemeClr val="tx2"/>
              </a:solidFill>
            </a:rPr>
            <a:t>guaranteeing the leadership of the EU safety industry on personal protective equipment, safety systems,  sensors, inspection and control...</a:t>
          </a:r>
        </a:p>
      </dgm:t>
    </dgm:pt>
    <dgm:pt modelId="{3F4F908D-A242-45E4-A26A-E8A0317530A5}" type="parTrans" cxnId="{2E2BE304-05F7-4712-A0BF-6CFDDD5B398B}">
      <dgm:prSet/>
      <dgm:spPr/>
      <dgm:t>
        <a:bodyPr/>
        <a:lstStyle/>
        <a:p>
          <a:endParaRPr lang="en-US"/>
        </a:p>
      </dgm:t>
    </dgm:pt>
    <dgm:pt modelId="{49ECFCC2-0E17-4E72-B912-206E0CE80CB1}" type="sibTrans" cxnId="{2E2BE304-05F7-4712-A0BF-6CFDDD5B398B}">
      <dgm:prSet/>
      <dgm:spPr/>
      <dgm:t>
        <a:bodyPr/>
        <a:lstStyle/>
        <a:p>
          <a:endParaRPr lang="en-US"/>
        </a:p>
      </dgm:t>
    </dgm:pt>
    <dgm:pt modelId="{23074B24-536C-4153-B0C2-9DB26BAADEDE}" type="pres">
      <dgm:prSet presAssocID="{C69FD64A-54A1-4978-B5B5-F96D4DB63335}" presName="linear" presStyleCnt="0">
        <dgm:presLayoutVars>
          <dgm:dir/>
          <dgm:resizeHandles val="exact"/>
        </dgm:presLayoutVars>
      </dgm:prSet>
      <dgm:spPr/>
    </dgm:pt>
    <dgm:pt modelId="{A8CD684D-C0DA-408A-810E-9D80143E699F}" type="pres">
      <dgm:prSet presAssocID="{3A2684B9-2E49-422C-B509-FC9E08054105}" presName="comp" presStyleCnt="0"/>
      <dgm:spPr/>
    </dgm:pt>
    <dgm:pt modelId="{E28BBB15-0DE6-4296-B3AA-858B0B5D469F}" type="pres">
      <dgm:prSet presAssocID="{3A2684B9-2E49-422C-B509-FC9E08054105}" presName="box" presStyleLbl="node1" presStyleIdx="0" presStyleCnt="3" custScaleY="125731"/>
      <dgm:spPr/>
    </dgm:pt>
    <dgm:pt modelId="{52D4304A-E526-4E4C-A22D-E076DAA4FFA6}" type="pres">
      <dgm:prSet presAssocID="{3A2684B9-2E49-422C-B509-FC9E08054105}" presName="img" presStyleLbl="fgImgPlace1" presStyleIdx="0" presStyleCnt="3" custScaleX="92037" custScaleY="121715"/>
      <dgm:spPr>
        <a:blipFill rotWithShape="0">
          <a:blip xmlns:r="http://schemas.openxmlformats.org/officeDocument/2006/relationships" r:embed="rId1"/>
          <a:stretch>
            <a:fillRect/>
          </a:stretch>
        </a:blipFill>
      </dgm:spPr>
    </dgm:pt>
    <dgm:pt modelId="{4A46F2FB-FDAE-4125-A4D1-D801629FE6AF}" type="pres">
      <dgm:prSet presAssocID="{3A2684B9-2E49-422C-B509-FC9E08054105}" presName="text" presStyleLbl="node1" presStyleIdx="0" presStyleCnt="3">
        <dgm:presLayoutVars>
          <dgm:bulletEnabled val="1"/>
        </dgm:presLayoutVars>
      </dgm:prSet>
      <dgm:spPr/>
    </dgm:pt>
    <dgm:pt modelId="{5367157F-4D31-44A4-8F26-5AB689935F67}" type="pres">
      <dgm:prSet presAssocID="{123A8D6F-EE83-4CAD-866A-9EEE834730B9}" presName="spacer" presStyleCnt="0"/>
      <dgm:spPr/>
    </dgm:pt>
    <dgm:pt modelId="{4365E258-81C6-441E-8BCD-82E6A77A6AA5}" type="pres">
      <dgm:prSet presAssocID="{49DE9E70-9044-4560-A716-3292DD932BBF}" presName="comp" presStyleCnt="0"/>
      <dgm:spPr/>
    </dgm:pt>
    <dgm:pt modelId="{E93140C8-93A9-4C32-B8BB-39A38DA84092}" type="pres">
      <dgm:prSet presAssocID="{49DE9E70-9044-4560-A716-3292DD932BBF}" presName="box" presStyleLbl="node1" presStyleIdx="1" presStyleCnt="3" custScaleY="139566"/>
      <dgm:spPr/>
    </dgm:pt>
    <dgm:pt modelId="{7C66AA2D-A94C-4240-AF6E-6A90BEF55716}" type="pres">
      <dgm:prSet presAssocID="{49DE9E70-9044-4560-A716-3292DD932BBF}" presName="img" presStyleLbl="fgImgPlace1" presStyleIdx="1" presStyleCnt="3" custScaleX="89150" custScaleY="138068"/>
      <dgm:spPr>
        <a:blipFill rotWithShape="0">
          <a:blip xmlns:r="http://schemas.openxmlformats.org/officeDocument/2006/relationships" r:embed="rId2"/>
          <a:stretch>
            <a:fillRect/>
          </a:stretch>
        </a:blipFill>
      </dgm:spPr>
    </dgm:pt>
    <dgm:pt modelId="{2A9CD5C2-4858-404B-A2F7-E2F8364F3A08}" type="pres">
      <dgm:prSet presAssocID="{49DE9E70-9044-4560-A716-3292DD932BBF}" presName="text" presStyleLbl="node1" presStyleIdx="1" presStyleCnt="3">
        <dgm:presLayoutVars>
          <dgm:bulletEnabled val="1"/>
        </dgm:presLayoutVars>
      </dgm:prSet>
      <dgm:spPr/>
    </dgm:pt>
    <dgm:pt modelId="{38CA3C67-AFE2-4C90-A0B5-B97B37EE3C1B}" type="pres">
      <dgm:prSet presAssocID="{6711F6F7-EF13-471A-AFD8-7093040D1835}" presName="spacer" presStyleCnt="0"/>
      <dgm:spPr/>
    </dgm:pt>
    <dgm:pt modelId="{293B33B0-C26A-4584-935D-1641778A7ED1}" type="pres">
      <dgm:prSet presAssocID="{16B137DA-42D4-4CA6-A406-871006044A1C}" presName="comp" presStyleCnt="0"/>
      <dgm:spPr/>
    </dgm:pt>
    <dgm:pt modelId="{69055DBA-68F2-43FD-B655-F943B22C84AA}" type="pres">
      <dgm:prSet presAssocID="{16B137DA-42D4-4CA6-A406-871006044A1C}" presName="box" presStyleLbl="node1" presStyleIdx="2" presStyleCnt="3" custScaleY="133907"/>
      <dgm:spPr/>
    </dgm:pt>
    <dgm:pt modelId="{E9064E5F-44E8-4493-A96F-3E0E9F08554F}" type="pres">
      <dgm:prSet presAssocID="{16B137DA-42D4-4CA6-A406-871006044A1C}" presName="img" presStyleLbl="fgImgPlace1" presStyleIdx="2" presStyleCnt="3" custScaleX="89150" custScaleY="129086"/>
      <dgm:spPr>
        <a:blipFill rotWithShape="0">
          <a:blip xmlns:r="http://schemas.openxmlformats.org/officeDocument/2006/relationships" r:embed="rId3"/>
          <a:stretch>
            <a:fillRect/>
          </a:stretch>
        </a:blipFill>
      </dgm:spPr>
    </dgm:pt>
    <dgm:pt modelId="{17287322-15A0-4E3E-AE3E-72F82F35C6FA}" type="pres">
      <dgm:prSet presAssocID="{16B137DA-42D4-4CA6-A406-871006044A1C}" presName="text" presStyleLbl="node1" presStyleIdx="2" presStyleCnt="3">
        <dgm:presLayoutVars>
          <dgm:bulletEnabled val="1"/>
        </dgm:presLayoutVars>
      </dgm:prSet>
      <dgm:spPr/>
    </dgm:pt>
  </dgm:ptLst>
  <dgm:cxnLst>
    <dgm:cxn modelId="{2E2BE304-05F7-4712-A0BF-6CFDDD5B398B}" srcId="{C69FD64A-54A1-4978-B5B5-F96D4DB63335}" destId="{16B137DA-42D4-4CA6-A406-871006044A1C}" srcOrd="2" destOrd="0" parTransId="{3F4F908D-A242-45E4-A26A-E8A0317530A5}" sibTransId="{49ECFCC2-0E17-4E72-B912-206E0CE80CB1}"/>
    <dgm:cxn modelId="{E5AAD610-D045-460B-A67B-EEDC95619DCB}" srcId="{C69FD64A-54A1-4978-B5B5-F96D4DB63335}" destId="{49DE9E70-9044-4560-A716-3292DD932BBF}" srcOrd="1" destOrd="0" parTransId="{AF29304B-81B9-4FFF-82D4-C35B779FFBEC}" sibTransId="{6711F6F7-EF13-471A-AFD8-7093040D1835}"/>
    <dgm:cxn modelId="{76C61C14-7AD6-40BC-8C65-62FBAC936453}" type="presOf" srcId="{49DE9E70-9044-4560-A716-3292DD932BBF}" destId="{E93140C8-93A9-4C32-B8BB-39A38DA84092}" srcOrd="0" destOrd="0" presId="urn:microsoft.com/office/officeart/2005/8/layout/vList4#1"/>
    <dgm:cxn modelId="{D5B15519-672C-46D7-94C4-69AF6FA9E348}" type="presOf" srcId="{49DE9E70-9044-4560-A716-3292DD932BBF}" destId="{2A9CD5C2-4858-404B-A2F7-E2F8364F3A08}" srcOrd="1" destOrd="0" presId="urn:microsoft.com/office/officeart/2005/8/layout/vList4#1"/>
    <dgm:cxn modelId="{AA4E0A3E-746E-47CF-A097-E4DAB8DFC8A5}" type="presOf" srcId="{16B137DA-42D4-4CA6-A406-871006044A1C}" destId="{17287322-15A0-4E3E-AE3E-72F82F35C6FA}" srcOrd="1" destOrd="0" presId="urn:microsoft.com/office/officeart/2005/8/layout/vList4#1"/>
    <dgm:cxn modelId="{F1834041-AC7B-4733-990E-4B6ED2DAA2B8}" type="presOf" srcId="{3A2684B9-2E49-422C-B509-FC9E08054105}" destId="{E28BBB15-0DE6-4296-B3AA-858B0B5D469F}" srcOrd="0" destOrd="0" presId="urn:microsoft.com/office/officeart/2005/8/layout/vList4#1"/>
    <dgm:cxn modelId="{A6B23B43-F1B5-4EDB-AEB5-F29045F5E17C}" type="presOf" srcId="{3A2684B9-2E49-422C-B509-FC9E08054105}" destId="{4A46F2FB-FDAE-4125-A4D1-D801629FE6AF}" srcOrd="1" destOrd="0" presId="urn:microsoft.com/office/officeart/2005/8/layout/vList4#1"/>
    <dgm:cxn modelId="{0008C49D-8826-40D0-BD3B-C4FE5E11C4DD}" type="presOf" srcId="{16B137DA-42D4-4CA6-A406-871006044A1C}" destId="{69055DBA-68F2-43FD-B655-F943B22C84AA}" srcOrd="0" destOrd="0" presId="urn:microsoft.com/office/officeart/2005/8/layout/vList4#1"/>
    <dgm:cxn modelId="{DF0B22A2-DA66-4FEC-B7FB-CADD653AE077}" type="presOf" srcId="{C69FD64A-54A1-4978-B5B5-F96D4DB63335}" destId="{23074B24-536C-4153-B0C2-9DB26BAADEDE}" srcOrd="0" destOrd="0" presId="urn:microsoft.com/office/officeart/2005/8/layout/vList4#1"/>
    <dgm:cxn modelId="{9FAC56EB-18FF-4D05-9949-2930D278A0F9}" srcId="{C69FD64A-54A1-4978-B5B5-F96D4DB63335}" destId="{3A2684B9-2E49-422C-B509-FC9E08054105}" srcOrd="0" destOrd="0" parTransId="{681E31CE-5C2A-4898-AB7A-D7C18C8E8220}" sibTransId="{123A8D6F-EE83-4CAD-866A-9EEE834730B9}"/>
    <dgm:cxn modelId="{3BCB30B0-71E2-482A-831B-4F87C5FAF861}" type="presParOf" srcId="{23074B24-536C-4153-B0C2-9DB26BAADEDE}" destId="{A8CD684D-C0DA-408A-810E-9D80143E699F}" srcOrd="0" destOrd="0" presId="urn:microsoft.com/office/officeart/2005/8/layout/vList4#1"/>
    <dgm:cxn modelId="{0726EE52-E7EF-410D-85E7-B7230B992DF9}" type="presParOf" srcId="{A8CD684D-C0DA-408A-810E-9D80143E699F}" destId="{E28BBB15-0DE6-4296-B3AA-858B0B5D469F}" srcOrd="0" destOrd="0" presId="urn:microsoft.com/office/officeart/2005/8/layout/vList4#1"/>
    <dgm:cxn modelId="{7E19557A-2677-47E9-BA5A-7812FE33F030}" type="presParOf" srcId="{A8CD684D-C0DA-408A-810E-9D80143E699F}" destId="{52D4304A-E526-4E4C-A22D-E076DAA4FFA6}" srcOrd="1" destOrd="0" presId="urn:microsoft.com/office/officeart/2005/8/layout/vList4#1"/>
    <dgm:cxn modelId="{1851E5EE-F83D-47F1-8FEA-57C12099423B}" type="presParOf" srcId="{A8CD684D-C0DA-408A-810E-9D80143E699F}" destId="{4A46F2FB-FDAE-4125-A4D1-D801629FE6AF}" srcOrd="2" destOrd="0" presId="urn:microsoft.com/office/officeart/2005/8/layout/vList4#1"/>
    <dgm:cxn modelId="{BD3542C6-3C7A-4643-975F-4DE6FF2245D5}" type="presParOf" srcId="{23074B24-536C-4153-B0C2-9DB26BAADEDE}" destId="{5367157F-4D31-44A4-8F26-5AB689935F67}" srcOrd="1" destOrd="0" presId="urn:microsoft.com/office/officeart/2005/8/layout/vList4#1"/>
    <dgm:cxn modelId="{495E1C19-9170-4553-A7F7-EE8E75DD8284}" type="presParOf" srcId="{23074B24-536C-4153-B0C2-9DB26BAADEDE}" destId="{4365E258-81C6-441E-8BCD-82E6A77A6AA5}" srcOrd="2" destOrd="0" presId="urn:microsoft.com/office/officeart/2005/8/layout/vList4#1"/>
    <dgm:cxn modelId="{36D42E31-212A-4B43-B9F7-78EF043E5B5B}" type="presParOf" srcId="{4365E258-81C6-441E-8BCD-82E6A77A6AA5}" destId="{E93140C8-93A9-4C32-B8BB-39A38DA84092}" srcOrd="0" destOrd="0" presId="urn:microsoft.com/office/officeart/2005/8/layout/vList4#1"/>
    <dgm:cxn modelId="{C7A51FF6-6021-4322-A38A-1365D349E253}" type="presParOf" srcId="{4365E258-81C6-441E-8BCD-82E6A77A6AA5}" destId="{7C66AA2D-A94C-4240-AF6E-6A90BEF55716}" srcOrd="1" destOrd="0" presId="urn:microsoft.com/office/officeart/2005/8/layout/vList4#1"/>
    <dgm:cxn modelId="{E757E3A2-F134-43B7-AB4A-AE95FE71B071}" type="presParOf" srcId="{4365E258-81C6-441E-8BCD-82E6A77A6AA5}" destId="{2A9CD5C2-4858-404B-A2F7-E2F8364F3A08}" srcOrd="2" destOrd="0" presId="urn:microsoft.com/office/officeart/2005/8/layout/vList4#1"/>
    <dgm:cxn modelId="{85D64162-C9B5-4205-9736-563FAEA9D60C}" type="presParOf" srcId="{23074B24-536C-4153-B0C2-9DB26BAADEDE}" destId="{38CA3C67-AFE2-4C90-A0B5-B97B37EE3C1B}" srcOrd="3" destOrd="0" presId="urn:microsoft.com/office/officeart/2005/8/layout/vList4#1"/>
    <dgm:cxn modelId="{D8E0F1DD-A896-41E4-8287-7A89A8945AC3}" type="presParOf" srcId="{23074B24-536C-4153-B0C2-9DB26BAADEDE}" destId="{293B33B0-C26A-4584-935D-1641778A7ED1}" srcOrd="4" destOrd="0" presId="urn:microsoft.com/office/officeart/2005/8/layout/vList4#1"/>
    <dgm:cxn modelId="{72F82289-8520-43C3-B8B7-2A7A219006FF}" type="presParOf" srcId="{293B33B0-C26A-4584-935D-1641778A7ED1}" destId="{69055DBA-68F2-43FD-B655-F943B22C84AA}" srcOrd="0" destOrd="0" presId="urn:microsoft.com/office/officeart/2005/8/layout/vList4#1"/>
    <dgm:cxn modelId="{10391744-F0D7-41C6-8934-CCCF73F35E35}" type="presParOf" srcId="{293B33B0-C26A-4584-935D-1641778A7ED1}" destId="{E9064E5F-44E8-4493-A96F-3E0E9F08554F}" srcOrd="1" destOrd="0" presId="urn:microsoft.com/office/officeart/2005/8/layout/vList4#1"/>
    <dgm:cxn modelId="{7D46ECD8-7944-498B-ADEC-98CF33CDEB95}" type="presParOf" srcId="{293B33B0-C26A-4584-935D-1641778A7ED1}" destId="{17287322-15A0-4E3E-AE3E-72F82F35C6FA}"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A4F794-C35E-4290-929A-16A1823AA7FB}" type="doc">
      <dgm:prSet loTypeId="urn:microsoft.com/office/officeart/2005/8/layout/chart3" loCatId="relationship" qsTypeId="urn:microsoft.com/office/officeart/2005/8/quickstyle/3d7" qsCatId="3D" csTypeId="urn:microsoft.com/office/officeart/2005/8/colors/colorful3" csCatId="colorful" phldr="1"/>
      <dgm:spPr/>
    </dgm:pt>
    <dgm:pt modelId="{550AA796-8196-4BCA-A77E-110F4A017759}">
      <dgm:prSet phldrT="[Texte]"/>
      <dgm:spPr/>
      <dgm:t>
        <a:bodyPr/>
        <a:lstStyle/>
        <a:p>
          <a:r>
            <a:rPr lang="en-US" dirty="0"/>
            <a:t>Network</a:t>
          </a:r>
          <a:br>
            <a:rPr lang="en-US" dirty="0"/>
          </a:br>
          <a:endParaRPr lang="en-US" dirty="0"/>
        </a:p>
      </dgm:t>
    </dgm:pt>
    <dgm:pt modelId="{607036B0-64A6-488A-9048-7CC8445456E0}" type="parTrans" cxnId="{9725737B-52E1-496E-A354-CE8964E482D8}">
      <dgm:prSet/>
      <dgm:spPr/>
      <dgm:t>
        <a:bodyPr/>
        <a:lstStyle/>
        <a:p>
          <a:endParaRPr lang="en-US"/>
        </a:p>
      </dgm:t>
    </dgm:pt>
    <dgm:pt modelId="{9430D55C-06AA-4F1D-8A48-2EA4EBB9750F}" type="sibTrans" cxnId="{9725737B-52E1-496E-A354-CE8964E482D8}">
      <dgm:prSet/>
      <dgm:spPr/>
      <dgm:t>
        <a:bodyPr/>
        <a:lstStyle/>
        <a:p>
          <a:endParaRPr lang="en-US"/>
        </a:p>
      </dgm:t>
    </dgm:pt>
    <dgm:pt modelId="{ED42EB78-9199-4E87-93C8-B23CFE9481A5}">
      <dgm:prSet phldrT="[Texte]"/>
      <dgm:spPr/>
      <dgm:t>
        <a:bodyPr/>
        <a:lstStyle/>
        <a:p>
          <a:r>
            <a:rPr lang="en-US" dirty="0"/>
            <a:t>Programming</a:t>
          </a:r>
        </a:p>
      </dgm:t>
    </dgm:pt>
    <dgm:pt modelId="{D6426751-CCBC-4D93-BCDA-54A2F763EA8F}" type="parTrans" cxnId="{CDE9F166-5014-4CC5-B5FC-B77014355EB5}">
      <dgm:prSet/>
      <dgm:spPr/>
      <dgm:t>
        <a:bodyPr/>
        <a:lstStyle/>
        <a:p>
          <a:endParaRPr lang="en-US"/>
        </a:p>
      </dgm:t>
    </dgm:pt>
    <dgm:pt modelId="{1EB754FE-EEBC-40AB-A6AF-2B9A86B75136}" type="sibTrans" cxnId="{CDE9F166-5014-4CC5-B5FC-B77014355EB5}">
      <dgm:prSet/>
      <dgm:spPr/>
      <dgm:t>
        <a:bodyPr/>
        <a:lstStyle/>
        <a:p>
          <a:endParaRPr lang="en-US"/>
        </a:p>
      </dgm:t>
    </dgm:pt>
    <dgm:pt modelId="{007C40B5-3BB7-4BC2-97A8-799A4AA6C974}">
      <dgm:prSet phldrT="[Texte]"/>
      <dgm:spPr/>
      <dgm:t>
        <a:bodyPr/>
        <a:lstStyle/>
        <a:p>
          <a:r>
            <a:rPr lang="en-US" dirty="0"/>
            <a:t>Projects</a:t>
          </a:r>
        </a:p>
      </dgm:t>
    </dgm:pt>
    <dgm:pt modelId="{EE389C9A-413B-4BF9-9331-CB4BB24E64DB}" type="parTrans" cxnId="{784F8A99-5A2B-47E2-96EF-58775BA3FA36}">
      <dgm:prSet/>
      <dgm:spPr/>
      <dgm:t>
        <a:bodyPr/>
        <a:lstStyle/>
        <a:p>
          <a:endParaRPr lang="en-US"/>
        </a:p>
      </dgm:t>
    </dgm:pt>
    <dgm:pt modelId="{F6576895-FCF8-4F9B-93C8-B1EFA83495CD}" type="sibTrans" cxnId="{784F8A99-5A2B-47E2-96EF-58775BA3FA36}">
      <dgm:prSet/>
      <dgm:spPr/>
      <dgm:t>
        <a:bodyPr/>
        <a:lstStyle/>
        <a:p>
          <a:endParaRPr lang="en-US"/>
        </a:p>
      </dgm:t>
    </dgm:pt>
    <dgm:pt modelId="{07CC538E-4763-4DAE-A9F1-C97E843638AE}" type="pres">
      <dgm:prSet presAssocID="{30A4F794-C35E-4290-929A-16A1823AA7FB}" presName="compositeShape" presStyleCnt="0">
        <dgm:presLayoutVars>
          <dgm:chMax val="7"/>
          <dgm:dir/>
          <dgm:resizeHandles val="exact"/>
        </dgm:presLayoutVars>
      </dgm:prSet>
      <dgm:spPr/>
    </dgm:pt>
    <dgm:pt modelId="{AB43A981-73A1-4501-B8FB-FD5D19E3C39B}" type="pres">
      <dgm:prSet presAssocID="{30A4F794-C35E-4290-929A-16A1823AA7FB}" presName="wedge1" presStyleLbl="node1" presStyleIdx="0" presStyleCnt="3" custLinFactNeighborX="-1820" custLinFactNeighborY="1300"/>
      <dgm:spPr/>
    </dgm:pt>
    <dgm:pt modelId="{2F9C6E72-2B2F-4D46-9886-8DB510FD2518}" type="pres">
      <dgm:prSet presAssocID="{30A4F794-C35E-4290-929A-16A1823AA7FB}" presName="wedge1Tx" presStyleLbl="node1" presStyleIdx="0" presStyleCnt="3">
        <dgm:presLayoutVars>
          <dgm:chMax val="0"/>
          <dgm:chPref val="0"/>
          <dgm:bulletEnabled val="1"/>
        </dgm:presLayoutVars>
      </dgm:prSet>
      <dgm:spPr/>
    </dgm:pt>
    <dgm:pt modelId="{4E1DA596-8C58-4BC3-9F6F-502784899905}" type="pres">
      <dgm:prSet presAssocID="{30A4F794-C35E-4290-929A-16A1823AA7FB}" presName="wedge2" presStyleLbl="node1" presStyleIdx="1" presStyleCnt="3" custLinFactNeighborX="2340" custLinFactNeighborY="260"/>
      <dgm:spPr/>
    </dgm:pt>
    <dgm:pt modelId="{EEE18F99-F5EB-4207-A09A-3F80C5DF5BA0}" type="pres">
      <dgm:prSet presAssocID="{30A4F794-C35E-4290-929A-16A1823AA7FB}" presName="wedge2Tx" presStyleLbl="node1" presStyleIdx="1" presStyleCnt="3">
        <dgm:presLayoutVars>
          <dgm:chMax val="0"/>
          <dgm:chPref val="0"/>
          <dgm:bulletEnabled val="1"/>
        </dgm:presLayoutVars>
      </dgm:prSet>
      <dgm:spPr/>
    </dgm:pt>
    <dgm:pt modelId="{359D67D7-396A-47E3-9746-61B9EA437E63}" type="pres">
      <dgm:prSet presAssocID="{30A4F794-C35E-4290-929A-16A1823AA7FB}" presName="wedge3" presStyleLbl="node1" presStyleIdx="2" presStyleCnt="3" custLinFactNeighborX="-260" custLinFactNeighborY="-2340"/>
      <dgm:spPr/>
    </dgm:pt>
    <dgm:pt modelId="{0652B958-A998-4CDA-9CD8-653E65672909}" type="pres">
      <dgm:prSet presAssocID="{30A4F794-C35E-4290-929A-16A1823AA7FB}" presName="wedge3Tx" presStyleLbl="node1" presStyleIdx="2" presStyleCnt="3">
        <dgm:presLayoutVars>
          <dgm:chMax val="0"/>
          <dgm:chPref val="0"/>
          <dgm:bulletEnabled val="1"/>
        </dgm:presLayoutVars>
      </dgm:prSet>
      <dgm:spPr/>
    </dgm:pt>
  </dgm:ptLst>
  <dgm:cxnLst>
    <dgm:cxn modelId="{E1907233-B526-409C-9DBF-B384188DFCA1}" type="presOf" srcId="{ED42EB78-9199-4E87-93C8-B23CFE9481A5}" destId="{EEE18F99-F5EB-4207-A09A-3F80C5DF5BA0}" srcOrd="1" destOrd="0" presId="urn:microsoft.com/office/officeart/2005/8/layout/chart3"/>
    <dgm:cxn modelId="{D27F2D66-7BBD-4DAD-8DF6-C6EDB2C3DB4F}" type="presOf" srcId="{ED42EB78-9199-4E87-93C8-B23CFE9481A5}" destId="{4E1DA596-8C58-4BC3-9F6F-502784899905}" srcOrd="0" destOrd="0" presId="urn:microsoft.com/office/officeart/2005/8/layout/chart3"/>
    <dgm:cxn modelId="{CDE9F166-5014-4CC5-B5FC-B77014355EB5}" srcId="{30A4F794-C35E-4290-929A-16A1823AA7FB}" destId="{ED42EB78-9199-4E87-93C8-B23CFE9481A5}" srcOrd="1" destOrd="0" parTransId="{D6426751-CCBC-4D93-BCDA-54A2F763EA8F}" sibTransId="{1EB754FE-EEBC-40AB-A6AF-2B9A86B75136}"/>
    <dgm:cxn modelId="{0232246D-676B-4E99-83E8-3A7398B7F059}" type="presOf" srcId="{30A4F794-C35E-4290-929A-16A1823AA7FB}" destId="{07CC538E-4763-4DAE-A9F1-C97E843638AE}" srcOrd="0" destOrd="0" presId="urn:microsoft.com/office/officeart/2005/8/layout/chart3"/>
    <dgm:cxn modelId="{9725737B-52E1-496E-A354-CE8964E482D8}" srcId="{30A4F794-C35E-4290-929A-16A1823AA7FB}" destId="{550AA796-8196-4BCA-A77E-110F4A017759}" srcOrd="0" destOrd="0" parTransId="{607036B0-64A6-488A-9048-7CC8445456E0}" sibTransId="{9430D55C-06AA-4F1D-8A48-2EA4EBB9750F}"/>
    <dgm:cxn modelId="{784F8A99-5A2B-47E2-96EF-58775BA3FA36}" srcId="{30A4F794-C35E-4290-929A-16A1823AA7FB}" destId="{007C40B5-3BB7-4BC2-97A8-799A4AA6C974}" srcOrd="2" destOrd="0" parTransId="{EE389C9A-413B-4BF9-9331-CB4BB24E64DB}" sibTransId="{F6576895-FCF8-4F9B-93C8-B1EFA83495CD}"/>
    <dgm:cxn modelId="{DDC9D8A2-6B36-48C8-8624-660DE3C4DC4D}" type="presOf" srcId="{550AA796-8196-4BCA-A77E-110F4A017759}" destId="{2F9C6E72-2B2F-4D46-9886-8DB510FD2518}" srcOrd="1" destOrd="0" presId="urn:microsoft.com/office/officeart/2005/8/layout/chart3"/>
    <dgm:cxn modelId="{D6FD40C8-4B51-46B7-8A30-28F766632945}" type="presOf" srcId="{007C40B5-3BB7-4BC2-97A8-799A4AA6C974}" destId="{359D67D7-396A-47E3-9746-61B9EA437E63}" srcOrd="0" destOrd="0" presId="urn:microsoft.com/office/officeart/2005/8/layout/chart3"/>
    <dgm:cxn modelId="{87A54DD8-9FBF-40CD-9AB3-CEFE916F716B}" type="presOf" srcId="{007C40B5-3BB7-4BC2-97A8-799A4AA6C974}" destId="{0652B958-A998-4CDA-9CD8-653E65672909}" srcOrd="1" destOrd="0" presId="urn:microsoft.com/office/officeart/2005/8/layout/chart3"/>
    <dgm:cxn modelId="{D5A3CCFC-5159-4C37-934D-129399FCE834}" type="presOf" srcId="{550AA796-8196-4BCA-A77E-110F4A017759}" destId="{AB43A981-73A1-4501-B8FB-FD5D19E3C39B}" srcOrd="0" destOrd="0" presId="urn:microsoft.com/office/officeart/2005/8/layout/chart3"/>
    <dgm:cxn modelId="{4702B0AA-E9C6-4591-886F-C29334E60D9E}" type="presParOf" srcId="{07CC538E-4763-4DAE-A9F1-C97E843638AE}" destId="{AB43A981-73A1-4501-B8FB-FD5D19E3C39B}" srcOrd="0" destOrd="0" presId="urn:microsoft.com/office/officeart/2005/8/layout/chart3"/>
    <dgm:cxn modelId="{8D9A1A5E-7381-49F6-99B4-472FA649D812}" type="presParOf" srcId="{07CC538E-4763-4DAE-A9F1-C97E843638AE}" destId="{2F9C6E72-2B2F-4D46-9886-8DB510FD2518}" srcOrd="1" destOrd="0" presId="urn:microsoft.com/office/officeart/2005/8/layout/chart3"/>
    <dgm:cxn modelId="{3C82F3BF-C37B-430D-BEC2-EEA3F03D09F7}" type="presParOf" srcId="{07CC538E-4763-4DAE-A9F1-C97E843638AE}" destId="{4E1DA596-8C58-4BC3-9F6F-502784899905}" srcOrd="2" destOrd="0" presId="urn:microsoft.com/office/officeart/2005/8/layout/chart3"/>
    <dgm:cxn modelId="{AFB3BFC1-9978-450C-B0FF-0EF4D0ED7A21}" type="presParOf" srcId="{07CC538E-4763-4DAE-A9F1-C97E843638AE}" destId="{EEE18F99-F5EB-4207-A09A-3F80C5DF5BA0}" srcOrd="3" destOrd="0" presId="urn:microsoft.com/office/officeart/2005/8/layout/chart3"/>
    <dgm:cxn modelId="{B7B50DDC-9DD2-4A50-A1F2-F2497325A03B}" type="presParOf" srcId="{07CC538E-4763-4DAE-A9F1-C97E843638AE}" destId="{359D67D7-396A-47E3-9746-61B9EA437E63}" srcOrd="4" destOrd="0" presId="urn:microsoft.com/office/officeart/2005/8/layout/chart3"/>
    <dgm:cxn modelId="{9F82D865-66EE-4A24-9D5A-5FD5E975D157}" type="presParOf" srcId="{07CC538E-4763-4DAE-A9F1-C97E843638AE}" destId="{0652B958-A998-4CDA-9CD8-653E65672909}" srcOrd="5"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3758DF-AA85-4B63-B6F6-2DFCB5B52A63}"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7D810481-B2D7-4A77-84D4-DE32B260EB3C}">
      <dgm:prSet phldrT="[Texte]" custT="1"/>
      <dgm:spPr>
        <a:solidFill>
          <a:schemeClr val="accent2"/>
        </a:solidFill>
      </dgm:spPr>
      <dgm:t>
        <a:bodyPr/>
        <a:lstStyle/>
        <a:p>
          <a:r>
            <a:rPr lang="en-US" sz="1600" b="1" dirty="0"/>
            <a:t>EU Grand Challenges</a:t>
          </a:r>
        </a:p>
      </dgm:t>
    </dgm:pt>
    <dgm:pt modelId="{9ECEACDE-6B78-48FA-BD94-7F3E672D6837}" type="parTrans" cxnId="{CC813F26-E9CF-4EC5-99C2-F3541B49EB72}">
      <dgm:prSet/>
      <dgm:spPr/>
      <dgm:t>
        <a:bodyPr/>
        <a:lstStyle/>
        <a:p>
          <a:endParaRPr lang="en-US"/>
        </a:p>
      </dgm:t>
    </dgm:pt>
    <dgm:pt modelId="{5C6681BA-5E77-4720-BCD8-353A194C4A55}" type="sibTrans" cxnId="{CC813F26-E9CF-4EC5-99C2-F3541B49EB72}">
      <dgm:prSet/>
      <dgm:spPr>
        <a:solidFill>
          <a:schemeClr val="accent1">
            <a:lumMod val="75000"/>
          </a:schemeClr>
        </a:solidFill>
      </dgm:spPr>
      <dgm:t>
        <a:bodyPr/>
        <a:lstStyle/>
        <a:p>
          <a:endParaRPr lang="en-US"/>
        </a:p>
      </dgm:t>
    </dgm:pt>
    <dgm:pt modelId="{8CBD5F4A-2209-4508-AB2D-7DF29EE5CF84}">
      <dgm:prSet phldrT="[Texte]" custT="1"/>
      <dgm:spPr>
        <a:solidFill>
          <a:schemeClr val="accent2"/>
        </a:solidFill>
      </dgm:spPr>
      <dgm:t>
        <a:bodyPr/>
        <a:lstStyle/>
        <a:p>
          <a:r>
            <a:rPr lang="en-US" sz="1600" b="1" dirty="0"/>
            <a:t>Embedded safety</a:t>
          </a:r>
        </a:p>
        <a:p>
          <a:br>
            <a:rPr lang="en-US" sz="1600" b="1" dirty="0"/>
          </a:br>
          <a:r>
            <a:rPr lang="en-US" sz="1600" b="1" dirty="0"/>
            <a:t>Emerging risk management</a:t>
          </a:r>
        </a:p>
      </dgm:t>
    </dgm:pt>
    <dgm:pt modelId="{2D2EAE6A-BD9A-427E-A9EB-AC9813817A21}" type="parTrans" cxnId="{15A312BA-8E8B-491C-A187-2653159C0D98}">
      <dgm:prSet/>
      <dgm:spPr/>
      <dgm:t>
        <a:bodyPr/>
        <a:lstStyle/>
        <a:p>
          <a:endParaRPr lang="en-US"/>
        </a:p>
      </dgm:t>
    </dgm:pt>
    <dgm:pt modelId="{75F25167-5792-41B4-B830-5F86C653D6DF}" type="sibTrans" cxnId="{15A312BA-8E8B-491C-A187-2653159C0D98}">
      <dgm:prSet/>
      <dgm:spPr>
        <a:solidFill>
          <a:schemeClr val="accent1">
            <a:lumMod val="75000"/>
          </a:schemeClr>
        </a:solidFill>
      </dgm:spPr>
      <dgm:t>
        <a:bodyPr/>
        <a:lstStyle/>
        <a:p>
          <a:endParaRPr lang="en-US"/>
        </a:p>
      </dgm:t>
    </dgm:pt>
    <dgm:pt modelId="{8F0BFBEC-DE98-4ADA-9FBA-B7ABBDB8204B}">
      <dgm:prSet phldrT="[Texte]" custT="1"/>
      <dgm:spPr>
        <a:solidFill>
          <a:srgbClr val="92D050"/>
        </a:solidFill>
      </dgm:spPr>
      <dgm:t>
        <a:bodyPr/>
        <a:lstStyle/>
        <a:p>
          <a:r>
            <a:rPr lang="en-US" sz="2400" b="1" dirty="0"/>
            <a:t>Safe Innovation</a:t>
          </a:r>
        </a:p>
        <a:p>
          <a:endParaRPr lang="en-US" sz="2400" b="1" dirty="0"/>
        </a:p>
        <a:p>
          <a:r>
            <a:rPr lang="en-US" sz="2400" b="1" dirty="0"/>
            <a:t>Sustainable growth</a:t>
          </a:r>
        </a:p>
      </dgm:t>
    </dgm:pt>
    <dgm:pt modelId="{027503B5-0E48-4FC1-954D-D9B1C9755EBC}" type="parTrans" cxnId="{D9E660EE-70AC-4381-B42B-B2F9986247F2}">
      <dgm:prSet/>
      <dgm:spPr/>
      <dgm:t>
        <a:bodyPr/>
        <a:lstStyle/>
        <a:p>
          <a:endParaRPr lang="en-US"/>
        </a:p>
      </dgm:t>
    </dgm:pt>
    <dgm:pt modelId="{1766673E-85C3-475F-84CB-E213EF3E0327}" type="sibTrans" cxnId="{D9E660EE-70AC-4381-B42B-B2F9986247F2}">
      <dgm:prSet/>
      <dgm:spPr/>
      <dgm:t>
        <a:bodyPr/>
        <a:lstStyle/>
        <a:p>
          <a:endParaRPr lang="en-US"/>
        </a:p>
      </dgm:t>
    </dgm:pt>
    <dgm:pt modelId="{C9FB8948-EE70-4EB8-9382-41BA1638D741}" type="pres">
      <dgm:prSet presAssocID="{973758DF-AA85-4B63-B6F6-2DFCB5B52A63}" presName="Name0" presStyleCnt="0">
        <dgm:presLayoutVars>
          <dgm:dir/>
          <dgm:resizeHandles val="exact"/>
        </dgm:presLayoutVars>
      </dgm:prSet>
      <dgm:spPr/>
    </dgm:pt>
    <dgm:pt modelId="{C9D267F3-1C00-4A59-997D-33AD6D38B5B0}" type="pres">
      <dgm:prSet presAssocID="{973758DF-AA85-4B63-B6F6-2DFCB5B52A63}" presName="vNodes" presStyleCnt="0"/>
      <dgm:spPr/>
    </dgm:pt>
    <dgm:pt modelId="{CD76ADA8-D8F3-4625-8786-2DFC889E1CC4}" type="pres">
      <dgm:prSet presAssocID="{7D810481-B2D7-4A77-84D4-DE32B260EB3C}" presName="node" presStyleLbl="node1" presStyleIdx="0" presStyleCnt="3" custScaleX="357080" custScaleY="347741">
        <dgm:presLayoutVars>
          <dgm:bulletEnabled val="1"/>
        </dgm:presLayoutVars>
      </dgm:prSet>
      <dgm:spPr/>
    </dgm:pt>
    <dgm:pt modelId="{8CA78DBA-9343-4234-9FBA-A130D8DAC755}" type="pres">
      <dgm:prSet presAssocID="{5C6681BA-5E77-4720-BCD8-353A194C4A55}" presName="spacerT" presStyleCnt="0"/>
      <dgm:spPr/>
    </dgm:pt>
    <dgm:pt modelId="{7C8A720F-3FF3-499B-9D20-28AF220360CF}" type="pres">
      <dgm:prSet presAssocID="{5C6681BA-5E77-4720-BCD8-353A194C4A55}" presName="sibTrans" presStyleLbl="sibTrans2D1" presStyleIdx="0" presStyleCnt="2"/>
      <dgm:spPr/>
    </dgm:pt>
    <dgm:pt modelId="{9A1A41E4-277A-4F37-B3BA-62EFCC4D1870}" type="pres">
      <dgm:prSet presAssocID="{5C6681BA-5E77-4720-BCD8-353A194C4A55}" presName="spacerB" presStyleCnt="0"/>
      <dgm:spPr/>
    </dgm:pt>
    <dgm:pt modelId="{0E005A13-1324-4E14-90A0-BF01904B6D23}" type="pres">
      <dgm:prSet presAssocID="{8CBD5F4A-2209-4508-AB2D-7DF29EE5CF84}" presName="node" presStyleLbl="node1" presStyleIdx="1" presStyleCnt="3" custScaleX="357081" custScaleY="355653">
        <dgm:presLayoutVars>
          <dgm:bulletEnabled val="1"/>
        </dgm:presLayoutVars>
      </dgm:prSet>
      <dgm:spPr/>
    </dgm:pt>
    <dgm:pt modelId="{B7B8C201-D4E9-4330-BB31-292BA9014493}" type="pres">
      <dgm:prSet presAssocID="{973758DF-AA85-4B63-B6F6-2DFCB5B52A63}" presName="sibTransLast" presStyleLbl="sibTrans2D1" presStyleIdx="1" presStyleCnt="2"/>
      <dgm:spPr/>
    </dgm:pt>
    <dgm:pt modelId="{62C457EC-13E7-43DB-BA42-D00A4EACED7D}" type="pres">
      <dgm:prSet presAssocID="{973758DF-AA85-4B63-B6F6-2DFCB5B52A63}" presName="connectorText" presStyleLbl="sibTrans2D1" presStyleIdx="1" presStyleCnt="2"/>
      <dgm:spPr/>
    </dgm:pt>
    <dgm:pt modelId="{491C021D-A032-4F3B-A7B2-E277A4DEE79A}" type="pres">
      <dgm:prSet presAssocID="{973758DF-AA85-4B63-B6F6-2DFCB5B52A63}" presName="lastNode" presStyleLbl="node1" presStyleIdx="2" presStyleCnt="3" custScaleX="250948" custScaleY="251696" custLinFactNeighborX="7372" custLinFactNeighborY="1969">
        <dgm:presLayoutVars>
          <dgm:bulletEnabled val="1"/>
        </dgm:presLayoutVars>
      </dgm:prSet>
      <dgm:spPr/>
    </dgm:pt>
  </dgm:ptLst>
  <dgm:cxnLst>
    <dgm:cxn modelId="{A6DD050F-7A79-42A0-AECB-0F7B1491FCF8}" type="presOf" srcId="{5C6681BA-5E77-4720-BCD8-353A194C4A55}" destId="{7C8A720F-3FF3-499B-9D20-28AF220360CF}" srcOrd="0" destOrd="0" presId="urn:microsoft.com/office/officeart/2005/8/layout/equation2"/>
    <dgm:cxn modelId="{DEA10524-ECD5-409A-94AB-9AA4C1567B67}" type="presOf" srcId="{75F25167-5792-41B4-B830-5F86C653D6DF}" destId="{62C457EC-13E7-43DB-BA42-D00A4EACED7D}" srcOrd="1" destOrd="0" presId="urn:microsoft.com/office/officeart/2005/8/layout/equation2"/>
    <dgm:cxn modelId="{CC813F26-E9CF-4EC5-99C2-F3541B49EB72}" srcId="{973758DF-AA85-4B63-B6F6-2DFCB5B52A63}" destId="{7D810481-B2D7-4A77-84D4-DE32B260EB3C}" srcOrd="0" destOrd="0" parTransId="{9ECEACDE-6B78-48FA-BD94-7F3E672D6837}" sibTransId="{5C6681BA-5E77-4720-BCD8-353A194C4A55}"/>
    <dgm:cxn modelId="{F4FF5363-66FC-4721-B30C-DF2C91D9A3FF}" type="presOf" srcId="{8CBD5F4A-2209-4508-AB2D-7DF29EE5CF84}" destId="{0E005A13-1324-4E14-90A0-BF01904B6D23}" srcOrd="0" destOrd="0" presId="urn:microsoft.com/office/officeart/2005/8/layout/equation2"/>
    <dgm:cxn modelId="{B4C6CA49-A84A-4AE9-96D9-EC5ADEBF26E4}" type="presOf" srcId="{7D810481-B2D7-4A77-84D4-DE32B260EB3C}" destId="{CD76ADA8-D8F3-4625-8786-2DFC889E1CC4}" srcOrd="0" destOrd="0" presId="urn:microsoft.com/office/officeart/2005/8/layout/equation2"/>
    <dgm:cxn modelId="{70908C50-BF64-4F8A-B5A1-338B1459280C}" type="presOf" srcId="{973758DF-AA85-4B63-B6F6-2DFCB5B52A63}" destId="{C9FB8948-EE70-4EB8-9382-41BA1638D741}" srcOrd="0" destOrd="0" presId="urn:microsoft.com/office/officeart/2005/8/layout/equation2"/>
    <dgm:cxn modelId="{1960BC9C-2090-4E09-8D03-AFB01A0D47A4}" type="presOf" srcId="{75F25167-5792-41B4-B830-5F86C653D6DF}" destId="{B7B8C201-D4E9-4330-BB31-292BA9014493}" srcOrd="0" destOrd="0" presId="urn:microsoft.com/office/officeart/2005/8/layout/equation2"/>
    <dgm:cxn modelId="{15A312BA-8E8B-491C-A187-2653159C0D98}" srcId="{973758DF-AA85-4B63-B6F6-2DFCB5B52A63}" destId="{8CBD5F4A-2209-4508-AB2D-7DF29EE5CF84}" srcOrd="1" destOrd="0" parTransId="{2D2EAE6A-BD9A-427E-A9EB-AC9813817A21}" sibTransId="{75F25167-5792-41B4-B830-5F86C653D6DF}"/>
    <dgm:cxn modelId="{B17E7CC7-234C-4233-BBD6-C1FF9E80565D}" type="presOf" srcId="{8F0BFBEC-DE98-4ADA-9FBA-B7ABBDB8204B}" destId="{491C021D-A032-4F3B-A7B2-E277A4DEE79A}" srcOrd="0" destOrd="0" presId="urn:microsoft.com/office/officeart/2005/8/layout/equation2"/>
    <dgm:cxn modelId="{D9E660EE-70AC-4381-B42B-B2F9986247F2}" srcId="{973758DF-AA85-4B63-B6F6-2DFCB5B52A63}" destId="{8F0BFBEC-DE98-4ADA-9FBA-B7ABBDB8204B}" srcOrd="2" destOrd="0" parTransId="{027503B5-0E48-4FC1-954D-D9B1C9755EBC}" sibTransId="{1766673E-85C3-475F-84CB-E213EF3E0327}"/>
    <dgm:cxn modelId="{5C1F1EBB-E84E-413C-879F-5C4B57C71469}" type="presParOf" srcId="{C9FB8948-EE70-4EB8-9382-41BA1638D741}" destId="{C9D267F3-1C00-4A59-997D-33AD6D38B5B0}" srcOrd="0" destOrd="0" presId="urn:microsoft.com/office/officeart/2005/8/layout/equation2"/>
    <dgm:cxn modelId="{341EB97F-4302-44B0-BC42-4EEB9B336A42}" type="presParOf" srcId="{C9D267F3-1C00-4A59-997D-33AD6D38B5B0}" destId="{CD76ADA8-D8F3-4625-8786-2DFC889E1CC4}" srcOrd="0" destOrd="0" presId="urn:microsoft.com/office/officeart/2005/8/layout/equation2"/>
    <dgm:cxn modelId="{8B973660-B039-4A73-8B24-B6A57DC3E44D}" type="presParOf" srcId="{C9D267F3-1C00-4A59-997D-33AD6D38B5B0}" destId="{8CA78DBA-9343-4234-9FBA-A130D8DAC755}" srcOrd="1" destOrd="0" presId="urn:microsoft.com/office/officeart/2005/8/layout/equation2"/>
    <dgm:cxn modelId="{980DE454-7DB9-4C4C-908D-6E813D057304}" type="presParOf" srcId="{C9D267F3-1C00-4A59-997D-33AD6D38B5B0}" destId="{7C8A720F-3FF3-499B-9D20-28AF220360CF}" srcOrd="2" destOrd="0" presId="urn:microsoft.com/office/officeart/2005/8/layout/equation2"/>
    <dgm:cxn modelId="{712FE1B0-59C1-4AD8-A001-B4636B1AE999}" type="presParOf" srcId="{C9D267F3-1C00-4A59-997D-33AD6D38B5B0}" destId="{9A1A41E4-277A-4F37-B3BA-62EFCC4D1870}" srcOrd="3" destOrd="0" presId="urn:microsoft.com/office/officeart/2005/8/layout/equation2"/>
    <dgm:cxn modelId="{A7DB9EC2-A6B7-41FA-A6D2-27E3355D598E}" type="presParOf" srcId="{C9D267F3-1C00-4A59-997D-33AD6D38B5B0}" destId="{0E005A13-1324-4E14-90A0-BF01904B6D23}" srcOrd="4" destOrd="0" presId="urn:microsoft.com/office/officeart/2005/8/layout/equation2"/>
    <dgm:cxn modelId="{E9C2C088-1CFB-4021-B2CF-104B5ED51042}" type="presParOf" srcId="{C9FB8948-EE70-4EB8-9382-41BA1638D741}" destId="{B7B8C201-D4E9-4330-BB31-292BA9014493}" srcOrd="1" destOrd="0" presId="urn:microsoft.com/office/officeart/2005/8/layout/equation2"/>
    <dgm:cxn modelId="{2F3F68DF-3C9E-4DF5-B154-1F450B511FFA}" type="presParOf" srcId="{B7B8C201-D4E9-4330-BB31-292BA9014493}" destId="{62C457EC-13E7-43DB-BA42-D00A4EACED7D}" srcOrd="0" destOrd="0" presId="urn:microsoft.com/office/officeart/2005/8/layout/equation2"/>
    <dgm:cxn modelId="{1AFA2D48-E854-4DA6-9557-6B2ECA58BDEF}" type="presParOf" srcId="{C9FB8948-EE70-4EB8-9382-41BA1638D741}" destId="{491C021D-A032-4F3B-A7B2-E277A4DEE79A}"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2C19A2-4CB2-4143-8328-A3159A9F885E}"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fr-FR"/>
        </a:p>
      </dgm:t>
    </dgm:pt>
    <dgm:pt modelId="{DBCED04C-BEE4-430F-9FA1-C79B4FA01B04}">
      <dgm:prSet phldrT="[Texte]" custT="1"/>
      <dgm:spPr/>
      <dgm:t>
        <a:bodyPr/>
        <a:lstStyle/>
        <a:p>
          <a:r>
            <a:rPr lang="fr-FR" sz="1600" dirty="0" err="1"/>
            <a:t>Industry</a:t>
          </a:r>
          <a:r>
            <a:rPr lang="fr-FR" sz="1600" dirty="0"/>
            <a:t> 4.0</a:t>
          </a:r>
        </a:p>
      </dgm:t>
    </dgm:pt>
    <dgm:pt modelId="{FEE7404D-A0EA-4C66-9D17-D9F741875F26}" type="parTrans" cxnId="{45D9D31F-E44D-4034-84BB-A0F9A8D826D0}">
      <dgm:prSet/>
      <dgm:spPr/>
      <dgm:t>
        <a:bodyPr/>
        <a:lstStyle/>
        <a:p>
          <a:endParaRPr lang="fr-FR" sz="1600"/>
        </a:p>
      </dgm:t>
    </dgm:pt>
    <dgm:pt modelId="{53B86DFA-1560-45E5-A649-3068854B0376}" type="sibTrans" cxnId="{45D9D31F-E44D-4034-84BB-A0F9A8D826D0}">
      <dgm:prSet custT="1"/>
      <dgm:spPr/>
      <dgm:t>
        <a:bodyPr/>
        <a:lstStyle/>
        <a:p>
          <a:r>
            <a:rPr lang="fr-FR" sz="1600" dirty="0"/>
            <a:t>IoT</a:t>
          </a:r>
        </a:p>
      </dgm:t>
    </dgm:pt>
    <dgm:pt modelId="{EEB173B9-E385-4A43-9AB5-1E95AB12E5F6}">
      <dgm:prSet phldrT="[Texte]" custT="1"/>
      <dgm:spPr/>
      <dgm:t>
        <a:bodyPr/>
        <a:lstStyle/>
        <a:p>
          <a:r>
            <a:rPr lang="fr-FR" sz="1600" dirty="0"/>
            <a:t>Energy transition</a:t>
          </a:r>
        </a:p>
      </dgm:t>
    </dgm:pt>
    <dgm:pt modelId="{5FD76B35-4A3A-482D-B931-3EFD82299C2D}" type="parTrans" cxnId="{7EF52B09-BD12-40ED-84DB-063F046F637B}">
      <dgm:prSet/>
      <dgm:spPr/>
      <dgm:t>
        <a:bodyPr/>
        <a:lstStyle/>
        <a:p>
          <a:endParaRPr lang="fr-FR" sz="1600"/>
        </a:p>
      </dgm:t>
    </dgm:pt>
    <dgm:pt modelId="{F489241D-9941-48A7-ACBF-E18946478FE5}" type="sibTrans" cxnId="{7EF52B09-BD12-40ED-84DB-063F046F637B}">
      <dgm:prSet custT="1"/>
      <dgm:spPr/>
      <dgm:t>
        <a:bodyPr/>
        <a:lstStyle/>
        <a:p>
          <a:r>
            <a:rPr lang="fr-FR" sz="1600" dirty="0" err="1"/>
            <a:t>Globali-sation</a:t>
          </a:r>
          <a:endParaRPr lang="fr-FR" sz="1600" dirty="0"/>
        </a:p>
      </dgm:t>
    </dgm:pt>
    <dgm:pt modelId="{A52A6AB0-F7B1-45A6-BC83-1CB7BFDB6286}">
      <dgm:prSet phldrT="[Texte]" custT="1"/>
      <dgm:spPr/>
      <dgm:t>
        <a:bodyPr/>
        <a:lstStyle/>
        <a:p>
          <a:r>
            <a:rPr lang="en-US" sz="1600" dirty="0"/>
            <a:t>Threats</a:t>
          </a:r>
          <a:endParaRPr lang="fr-FR" sz="1600" dirty="0"/>
        </a:p>
      </dgm:t>
    </dgm:pt>
    <dgm:pt modelId="{29DEDD37-BD26-48C3-8098-CB159D6720E2}" type="parTrans" cxnId="{F4B10B65-BDE4-41F3-B696-DE03FDD2A28A}">
      <dgm:prSet/>
      <dgm:spPr/>
      <dgm:t>
        <a:bodyPr/>
        <a:lstStyle/>
        <a:p>
          <a:endParaRPr lang="fr-FR" sz="1600"/>
        </a:p>
      </dgm:t>
    </dgm:pt>
    <dgm:pt modelId="{A4E0585A-DEE3-44FF-A5C3-661D25298D87}" type="sibTrans" cxnId="{F4B10B65-BDE4-41F3-B696-DE03FDD2A28A}">
      <dgm:prSet custT="1"/>
      <dgm:spPr/>
      <dgm:t>
        <a:bodyPr/>
        <a:lstStyle/>
        <a:p>
          <a:r>
            <a:rPr lang="fr-FR" sz="1600" dirty="0"/>
            <a:t>Smart </a:t>
          </a:r>
          <a:r>
            <a:rPr lang="fr-FR" sz="1600" dirty="0" err="1"/>
            <a:t>cities</a:t>
          </a:r>
          <a:endParaRPr lang="fr-FR" sz="1600" dirty="0"/>
        </a:p>
      </dgm:t>
    </dgm:pt>
    <dgm:pt modelId="{FA09EF5A-2037-4D00-BA26-8E043BE46877}">
      <dgm:prSet custT="1"/>
      <dgm:spPr/>
      <dgm:t>
        <a:bodyPr/>
        <a:lstStyle/>
        <a:p>
          <a:r>
            <a:rPr lang="fr-FR" sz="1600" dirty="0"/>
            <a:t>Big Data</a:t>
          </a:r>
        </a:p>
      </dgm:t>
    </dgm:pt>
    <dgm:pt modelId="{90594554-EAFF-4677-A4A2-383FCC6E80BD}" type="parTrans" cxnId="{B2AB9F8D-58CA-4002-B05E-8923CE727B16}">
      <dgm:prSet/>
      <dgm:spPr/>
      <dgm:t>
        <a:bodyPr/>
        <a:lstStyle/>
        <a:p>
          <a:endParaRPr lang="fr-FR" sz="1600"/>
        </a:p>
      </dgm:t>
    </dgm:pt>
    <dgm:pt modelId="{9C198BE9-A68B-4819-B437-65EF5A88A1DC}" type="sibTrans" cxnId="{B2AB9F8D-58CA-4002-B05E-8923CE727B16}">
      <dgm:prSet custT="1"/>
      <dgm:spPr/>
      <dgm:t>
        <a:bodyPr/>
        <a:lstStyle/>
        <a:p>
          <a:r>
            <a:rPr lang="fr-FR" sz="1600" dirty="0"/>
            <a:t>Nano-</a:t>
          </a:r>
          <a:r>
            <a:rPr lang="fr-FR" sz="1600" dirty="0" err="1"/>
            <a:t>revolution</a:t>
          </a:r>
          <a:endParaRPr lang="fr-FR" sz="1600" dirty="0"/>
        </a:p>
      </dgm:t>
    </dgm:pt>
    <dgm:pt modelId="{BA0E8BF3-AC00-4092-8A4D-5E91177AF925}">
      <dgm:prSet phldrT="[Texte]" custT="1"/>
      <dgm:spPr/>
      <dgm:t>
        <a:bodyPr/>
        <a:lstStyle/>
        <a:p>
          <a:r>
            <a:rPr lang="fr-FR" sz="1600" dirty="0" err="1"/>
            <a:t>Climate</a:t>
          </a:r>
          <a:r>
            <a:rPr lang="fr-FR" sz="1600" dirty="0"/>
            <a:t> change</a:t>
          </a:r>
        </a:p>
      </dgm:t>
    </dgm:pt>
    <dgm:pt modelId="{EDEA1D1A-A4C9-4361-B7E1-BDCE7B578EA7}" type="parTrans" cxnId="{90E474F3-F8BF-45F8-BDAC-8A103C79A09E}">
      <dgm:prSet/>
      <dgm:spPr/>
      <dgm:t>
        <a:bodyPr/>
        <a:lstStyle/>
        <a:p>
          <a:endParaRPr lang="fr-FR"/>
        </a:p>
      </dgm:t>
    </dgm:pt>
    <dgm:pt modelId="{1E38E419-6DAE-4C25-8527-CEAF76B4F49B}" type="sibTrans" cxnId="{90E474F3-F8BF-45F8-BDAC-8A103C79A09E}">
      <dgm:prSet/>
      <dgm:spPr/>
      <dgm:t>
        <a:bodyPr/>
        <a:lstStyle/>
        <a:p>
          <a:r>
            <a:rPr lang="fr-FR" dirty="0"/>
            <a:t>…</a:t>
          </a:r>
        </a:p>
      </dgm:t>
    </dgm:pt>
    <dgm:pt modelId="{C9C81E35-AD13-48DA-822B-7181F8A78D5F}" type="pres">
      <dgm:prSet presAssocID="{BA2C19A2-4CB2-4143-8328-A3159A9F885E}" presName="Name0" presStyleCnt="0">
        <dgm:presLayoutVars>
          <dgm:chMax/>
          <dgm:chPref/>
          <dgm:dir/>
          <dgm:animLvl val="lvl"/>
        </dgm:presLayoutVars>
      </dgm:prSet>
      <dgm:spPr/>
    </dgm:pt>
    <dgm:pt modelId="{8C21A85F-AADF-4DB4-8BC9-B7786F80934C}" type="pres">
      <dgm:prSet presAssocID="{DBCED04C-BEE4-430F-9FA1-C79B4FA01B04}" presName="composite" presStyleCnt="0"/>
      <dgm:spPr/>
    </dgm:pt>
    <dgm:pt modelId="{F10C1E97-5B8D-4732-AA6C-DFC155BC7D85}" type="pres">
      <dgm:prSet presAssocID="{DBCED04C-BEE4-430F-9FA1-C79B4FA01B04}" presName="Parent1" presStyleLbl="node1" presStyleIdx="0" presStyleCnt="10">
        <dgm:presLayoutVars>
          <dgm:chMax val="1"/>
          <dgm:chPref val="1"/>
          <dgm:bulletEnabled val="1"/>
        </dgm:presLayoutVars>
      </dgm:prSet>
      <dgm:spPr/>
    </dgm:pt>
    <dgm:pt modelId="{3AF67F41-59E1-4BB0-891A-D317FE7AD532}" type="pres">
      <dgm:prSet presAssocID="{DBCED04C-BEE4-430F-9FA1-C79B4FA01B04}" presName="Childtext1" presStyleLbl="revTx" presStyleIdx="0" presStyleCnt="5">
        <dgm:presLayoutVars>
          <dgm:chMax val="0"/>
          <dgm:chPref val="0"/>
          <dgm:bulletEnabled val="1"/>
        </dgm:presLayoutVars>
      </dgm:prSet>
      <dgm:spPr/>
    </dgm:pt>
    <dgm:pt modelId="{8C499C68-EACA-41FE-BEB0-24AAB2BB47D1}" type="pres">
      <dgm:prSet presAssocID="{DBCED04C-BEE4-430F-9FA1-C79B4FA01B04}" presName="BalanceSpacing" presStyleCnt="0"/>
      <dgm:spPr/>
    </dgm:pt>
    <dgm:pt modelId="{81ED3AF6-BD8E-40CC-A123-5B82AE3979B7}" type="pres">
      <dgm:prSet presAssocID="{DBCED04C-BEE4-430F-9FA1-C79B4FA01B04}" presName="BalanceSpacing1" presStyleCnt="0"/>
      <dgm:spPr/>
    </dgm:pt>
    <dgm:pt modelId="{3F45DF1E-CD97-4934-8C38-0175EAF0981A}" type="pres">
      <dgm:prSet presAssocID="{53B86DFA-1560-45E5-A649-3068854B0376}" presName="Accent1Text" presStyleLbl="node1" presStyleIdx="1" presStyleCnt="10"/>
      <dgm:spPr/>
    </dgm:pt>
    <dgm:pt modelId="{F4FE1121-3B4A-4877-9D4A-43952954C82D}" type="pres">
      <dgm:prSet presAssocID="{53B86DFA-1560-45E5-A649-3068854B0376}" presName="spaceBetweenRectangles" presStyleCnt="0"/>
      <dgm:spPr/>
    </dgm:pt>
    <dgm:pt modelId="{6403D285-D559-438B-AF33-C6398F6A4A02}" type="pres">
      <dgm:prSet presAssocID="{FA09EF5A-2037-4D00-BA26-8E043BE46877}" presName="composite" presStyleCnt="0"/>
      <dgm:spPr/>
    </dgm:pt>
    <dgm:pt modelId="{D8016DEA-1875-46C2-AC9D-386EC1A490C9}" type="pres">
      <dgm:prSet presAssocID="{FA09EF5A-2037-4D00-BA26-8E043BE46877}" presName="Parent1" presStyleLbl="node1" presStyleIdx="2" presStyleCnt="10">
        <dgm:presLayoutVars>
          <dgm:chMax val="1"/>
          <dgm:chPref val="1"/>
          <dgm:bulletEnabled val="1"/>
        </dgm:presLayoutVars>
      </dgm:prSet>
      <dgm:spPr/>
    </dgm:pt>
    <dgm:pt modelId="{2FA510A8-3CA3-4462-9212-DA6BCCB4EDD6}" type="pres">
      <dgm:prSet presAssocID="{FA09EF5A-2037-4D00-BA26-8E043BE46877}" presName="Childtext1" presStyleLbl="revTx" presStyleIdx="1" presStyleCnt="5">
        <dgm:presLayoutVars>
          <dgm:chMax val="0"/>
          <dgm:chPref val="0"/>
          <dgm:bulletEnabled val="1"/>
        </dgm:presLayoutVars>
      </dgm:prSet>
      <dgm:spPr/>
    </dgm:pt>
    <dgm:pt modelId="{198F2F25-4974-46B2-A5AD-82441E51D315}" type="pres">
      <dgm:prSet presAssocID="{FA09EF5A-2037-4D00-BA26-8E043BE46877}" presName="BalanceSpacing" presStyleCnt="0"/>
      <dgm:spPr/>
    </dgm:pt>
    <dgm:pt modelId="{218D0F89-D79E-4EE1-AC48-3EF5A99C3432}" type="pres">
      <dgm:prSet presAssocID="{FA09EF5A-2037-4D00-BA26-8E043BE46877}" presName="BalanceSpacing1" presStyleCnt="0"/>
      <dgm:spPr/>
    </dgm:pt>
    <dgm:pt modelId="{322AA209-AE53-4A21-8534-ADCD02B67A38}" type="pres">
      <dgm:prSet presAssocID="{9C198BE9-A68B-4819-B437-65EF5A88A1DC}" presName="Accent1Text" presStyleLbl="node1" presStyleIdx="3" presStyleCnt="10"/>
      <dgm:spPr/>
    </dgm:pt>
    <dgm:pt modelId="{DC1522DC-53DF-4B41-B021-AE9C36140C94}" type="pres">
      <dgm:prSet presAssocID="{9C198BE9-A68B-4819-B437-65EF5A88A1DC}" presName="spaceBetweenRectangles" presStyleCnt="0"/>
      <dgm:spPr/>
    </dgm:pt>
    <dgm:pt modelId="{8C5A4704-2DF5-4EB0-833B-8855CA276F45}" type="pres">
      <dgm:prSet presAssocID="{EEB173B9-E385-4A43-9AB5-1E95AB12E5F6}" presName="composite" presStyleCnt="0"/>
      <dgm:spPr/>
    </dgm:pt>
    <dgm:pt modelId="{184C3CFB-2DE8-4E5B-BB4E-888DB9A86664}" type="pres">
      <dgm:prSet presAssocID="{EEB173B9-E385-4A43-9AB5-1E95AB12E5F6}" presName="Parent1" presStyleLbl="node1" presStyleIdx="4" presStyleCnt="10">
        <dgm:presLayoutVars>
          <dgm:chMax val="1"/>
          <dgm:chPref val="1"/>
          <dgm:bulletEnabled val="1"/>
        </dgm:presLayoutVars>
      </dgm:prSet>
      <dgm:spPr/>
    </dgm:pt>
    <dgm:pt modelId="{48475EF0-D226-4A63-B03C-0FE46A0861A1}" type="pres">
      <dgm:prSet presAssocID="{EEB173B9-E385-4A43-9AB5-1E95AB12E5F6}" presName="Childtext1" presStyleLbl="revTx" presStyleIdx="2" presStyleCnt="5">
        <dgm:presLayoutVars>
          <dgm:chMax val="0"/>
          <dgm:chPref val="0"/>
          <dgm:bulletEnabled val="1"/>
        </dgm:presLayoutVars>
      </dgm:prSet>
      <dgm:spPr/>
    </dgm:pt>
    <dgm:pt modelId="{4FAB4C42-5D1D-4584-813C-D91B004F2924}" type="pres">
      <dgm:prSet presAssocID="{EEB173B9-E385-4A43-9AB5-1E95AB12E5F6}" presName="BalanceSpacing" presStyleCnt="0"/>
      <dgm:spPr/>
    </dgm:pt>
    <dgm:pt modelId="{5EAB1747-3BFD-4650-9F2B-DACF9168BCBF}" type="pres">
      <dgm:prSet presAssocID="{EEB173B9-E385-4A43-9AB5-1E95AB12E5F6}" presName="BalanceSpacing1" presStyleCnt="0"/>
      <dgm:spPr/>
    </dgm:pt>
    <dgm:pt modelId="{5229E606-AB51-4095-8752-0F7D4F176C7B}" type="pres">
      <dgm:prSet presAssocID="{F489241D-9941-48A7-ACBF-E18946478FE5}" presName="Accent1Text" presStyleLbl="node1" presStyleIdx="5" presStyleCnt="10"/>
      <dgm:spPr/>
    </dgm:pt>
    <dgm:pt modelId="{D03245F9-FF95-4E3B-A53B-EE85B356A590}" type="pres">
      <dgm:prSet presAssocID="{F489241D-9941-48A7-ACBF-E18946478FE5}" presName="spaceBetweenRectangles" presStyleCnt="0"/>
      <dgm:spPr/>
    </dgm:pt>
    <dgm:pt modelId="{4D125AAF-0EBF-41E4-8AB6-D5A616DD32EE}" type="pres">
      <dgm:prSet presAssocID="{A52A6AB0-F7B1-45A6-BC83-1CB7BFDB6286}" presName="composite" presStyleCnt="0"/>
      <dgm:spPr/>
    </dgm:pt>
    <dgm:pt modelId="{11A28388-84BB-4A92-990A-32D00F449B26}" type="pres">
      <dgm:prSet presAssocID="{A52A6AB0-F7B1-45A6-BC83-1CB7BFDB6286}" presName="Parent1" presStyleLbl="node1" presStyleIdx="6" presStyleCnt="10" custLinFactX="100000" custLinFactY="-68050" custLinFactNeighborX="117706" custLinFactNeighborY="-100000">
        <dgm:presLayoutVars>
          <dgm:chMax val="1"/>
          <dgm:chPref val="1"/>
          <dgm:bulletEnabled val="1"/>
        </dgm:presLayoutVars>
      </dgm:prSet>
      <dgm:spPr/>
    </dgm:pt>
    <dgm:pt modelId="{8D7436A6-EC88-4E6A-BCFC-BC9F91AB7449}" type="pres">
      <dgm:prSet presAssocID="{A52A6AB0-F7B1-45A6-BC83-1CB7BFDB6286}" presName="Childtext1" presStyleLbl="revTx" presStyleIdx="3" presStyleCnt="5" custLinFactX="100000" custLinFactY="-38603" custLinFactNeighborX="140955" custLinFactNeighborY="-100000">
        <dgm:presLayoutVars>
          <dgm:chMax val="0"/>
          <dgm:chPref val="0"/>
          <dgm:bulletEnabled val="1"/>
        </dgm:presLayoutVars>
      </dgm:prSet>
      <dgm:spPr/>
    </dgm:pt>
    <dgm:pt modelId="{C2A61128-72A6-4A49-A896-699CEF938147}" type="pres">
      <dgm:prSet presAssocID="{A52A6AB0-F7B1-45A6-BC83-1CB7BFDB6286}" presName="BalanceSpacing" presStyleCnt="0"/>
      <dgm:spPr/>
    </dgm:pt>
    <dgm:pt modelId="{2988FBF0-2F73-471C-91D1-1257F375F931}" type="pres">
      <dgm:prSet presAssocID="{A52A6AB0-F7B1-45A6-BC83-1CB7BFDB6286}" presName="BalanceSpacing1" presStyleCnt="0"/>
      <dgm:spPr/>
    </dgm:pt>
    <dgm:pt modelId="{8A1EB0A6-6C23-4145-BC80-84C247C52A2C}" type="pres">
      <dgm:prSet presAssocID="{A4E0585A-DEE3-44FF-A5C3-661D25298D87}" presName="Accent1Text" presStyleLbl="node1" presStyleIdx="7" presStyleCnt="10" custLinFactNeighborX="53570" custLinFactNeighborY="-81553"/>
      <dgm:spPr/>
    </dgm:pt>
    <dgm:pt modelId="{CC9F5385-9DD9-4084-BA2C-9E4BEB5BE4EB}" type="pres">
      <dgm:prSet presAssocID="{A4E0585A-DEE3-44FF-A5C3-661D25298D87}" presName="spaceBetweenRectangles" presStyleCnt="0"/>
      <dgm:spPr/>
    </dgm:pt>
    <dgm:pt modelId="{EE2F059F-02E0-465A-B71B-BB5F69AE1B7E}" type="pres">
      <dgm:prSet presAssocID="{BA0E8BF3-AC00-4092-8A4D-5E91177AF925}" presName="composite" presStyleCnt="0"/>
      <dgm:spPr/>
    </dgm:pt>
    <dgm:pt modelId="{7FB9E9B9-3296-4DE0-B19F-4ECE72F6E244}" type="pres">
      <dgm:prSet presAssocID="{BA0E8BF3-AC00-4092-8A4D-5E91177AF925}" presName="Parent1" presStyleLbl="node1" presStyleIdx="8" presStyleCnt="10" custLinFactX="8566" custLinFactY="-139657" custLinFactNeighborX="100000" custLinFactNeighborY="-200000">
        <dgm:presLayoutVars>
          <dgm:chMax val="1"/>
          <dgm:chPref val="1"/>
          <dgm:bulletEnabled val="1"/>
        </dgm:presLayoutVars>
      </dgm:prSet>
      <dgm:spPr/>
    </dgm:pt>
    <dgm:pt modelId="{5616762C-AA45-4956-B536-E1DC1533132D}" type="pres">
      <dgm:prSet presAssocID="{BA0E8BF3-AC00-4092-8A4D-5E91177AF925}" presName="Childtext1" presStyleLbl="revTx" presStyleIdx="4" presStyleCnt="5">
        <dgm:presLayoutVars>
          <dgm:chMax val="0"/>
          <dgm:chPref val="0"/>
          <dgm:bulletEnabled val="1"/>
        </dgm:presLayoutVars>
      </dgm:prSet>
      <dgm:spPr/>
    </dgm:pt>
    <dgm:pt modelId="{01C0E2D8-BD1A-45B1-8A33-DB0D08D48711}" type="pres">
      <dgm:prSet presAssocID="{BA0E8BF3-AC00-4092-8A4D-5E91177AF925}" presName="BalanceSpacing" presStyleCnt="0"/>
      <dgm:spPr/>
    </dgm:pt>
    <dgm:pt modelId="{23558232-9A41-4F1A-99AF-60611832D708}" type="pres">
      <dgm:prSet presAssocID="{BA0E8BF3-AC00-4092-8A4D-5E91177AF925}" presName="BalanceSpacing1" presStyleCnt="0"/>
      <dgm:spPr/>
    </dgm:pt>
    <dgm:pt modelId="{1DD639AF-9846-4563-B6B9-B9731C3B5876}" type="pres">
      <dgm:prSet presAssocID="{1E38E419-6DAE-4C25-8527-CEAF76B4F49B}" presName="Accent1Text" presStyleLbl="node1" presStyleIdx="9" presStyleCnt="10" custLinFactX="123221" custLinFactY="-65785" custLinFactNeighborX="200000" custLinFactNeighborY="-100000"/>
      <dgm:spPr/>
    </dgm:pt>
  </dgm:ptLst>
  <dgm:cxnLst>
    <dgm:cxn modelId="{7EF52B09-BD12-40ED-84DB-063F046F637B}" srcId="{BA2C19A2-4CB2-4143-8328-A3159A9F885E}" destId="{EEB173B9-E385-4A43-9AB5-1E95AB12E5F6}" srcOrd="2" destOrd="0" parTransId="{5FD76B35-4A3A-482D-B931-3EFD82299C2D}" sibTransId="{F489241D-9941-48A7-ACBF-E18946478FE5}"/>
    <dgm:cxn modelId="{EC21F412-43F4-45EF-A32D-B67C36E8164F}" type="presOf" srcId="{9C198BE9-A68B-4819-B437-65EF5A88A1DC}" destId="{322AA209-AE53-4A21-8534-ADCD02B67A38}" srcOrd="0" destOrd="0" presId="urn:microsoft.com/office/officeart/2008/layout/AlternatingHexagons"/>
    <dgm:cxn modelId="{73620E14-C7B7-4B9A-ADAF-47259AA9D3D9}" type="presOf" srcId="{FA09EF5A-2037-4D00-BA26-8E043BE46877}" destId="{D8016DEA-1875-46C2-AC9D-386EC1A490C9}" srcOrd="0" destOrd="0" presId="urn:microsoft.com/office/officeart/2008/layout/AlternatingHexagons"/>
    <dgm:cxn modelId="{45D9D31F-E44D-4034-84BB-A0F9A8D826D0}" srcId="{BA2C19A2-4CB2-4143-8328-A3159A9F885E}" destId="{DBCED04C-BEE4-430F-9FA1-C79B4FA01B04}" srcOrd="0" destOrd="0" parTransId="{FEE7404D-A0EA-4C66-9D17-D9F741875F26}" sibTransId="{53B86DFA-1560-45E5-A649-3068854B0376}"/>
    <dgm:cxn modelId="{63FDBA28-2684-4D86-AF40-F4F3A9516B79}" type="presOf" srcId="{EEB173B9-E385-4A43-9AB5-1E95AB12E5F6}" destId="{184C3CFB-2DE8-4E5B-BB4E-888DB9A86664}" srcOrd="0" destOrd="0" presId="urn:microsoft.com/office/officeart/2008/layout/AlternatingHexagons"/>
    <dgm:cxn modelId="{A383483B-5C50-47CB-AC36-0EEED91FA45F}" type="presOf" srcId="{BA2C19A2-4CB2-4143-8328-A3159A9F885E}" destId="{C9C81E35-AD13-48DA-822B-7181F8A78D5F}" srcOrd="0" destOrd="0" presId="urn:microsoft.com/office/officeart/2008/layout/AlternatingHexagons"/>
    <dgm:cxn modelId="{F4B10B65-BDE4-41F3-B696-DE03FDD2A28A}" srcId="{BA2C19A2-4CB2-4143-8328-A3159A9F885E}" destId="{A52A6AB0-F7B1-45A6-BC83-1CB7BFDB6286}" srcOrd="3" destOrd="0" parTransId="{29DEDD37-BD26-48C3-8098-CB159D6720E2}" sibTransId="{A4E0585A-DEE3-44FF-A5C3-661D25298D87}"/>
    <dgm:cxn modelId="{A64E4367-7170-47C1-876C-6691F57995A4}" type="presOf" srcId="{F489241D-9941-48A7-ACBF-E18946478FE5}" destId="{5229E606-AB51-4095-8752-0F7D4F176C7B}" srcOrd="0" destOrd="0" presId="urn:microsoft.com/office/officeart/2008/layout/AlternatingHexagons"/>
    <dgm:cxn modelId="{9531B16F-A3ED-4266-A104-39ADDD40046A}" type="presOf" srcId="{BA0E8BF3-AC00-4092-8A4D-5E91177AF925}" destId="{7FB9E9B9-3296-4DE0-B19F-4ECE72F6E244}" srcOrd="0" destOrd="0" presId="urn:microsoft.com/office/officeart/2008/layout/AlternatingHexagons"/>
    <dgm:cxn modelId="{B2AB9F8D-58CA-4002-B05E-8923CE727B16}" srcId="{BA2C19A2-4CB2-4143-8328-A3159A9F885E}" destId="{FA09EF5A-2037-4D00-BA26-8E043BE46877}" srcOrd="1" destOrd="0" parTransId="{90594554-EAFF-4677-A4A2-383FCC6E80BD}" sibTransId="{9C198BE9-A68B-4819-B437-65EF5A88A1DC}"/>
    <dgm:cxn modelId="{76BBF8BA-FBCB-4F51-B940-C6156B1F96CF}" type="presOf" srcId="{A52A6AB0-F7B1-45A6-BC83-1CB7BFDB6286}" destId="{11A28388-84BB-4A92-990A-32D00F449B26}" srcOrd="0" destOrd="0" presId="urn:microsoft.com/office/officeart/2008/layout/AlternatingHexagons"/>
    <dgm:cxn modelId="{801444C5-1907-445E-9A5D-EBFD7B866972}" type="presOf" srcId="{1E38E419-6DAE-4C25-8527-CEAF76B4F49B}" destId="{1DD639AF-9846-4563-B6B9-B9731C3B5876}" srcOrd="0" destOrd="0" presId="urn:microsoft.com/office/officeart/2008/layout/AlternatingHexagons"/>
    <dgm:cxn modelId="{27E619D1-2E88-41EF-B813-BF577F9DDC9B}" type="presOf" srcId="{DBCED04C-BEE4-430F-9FA1-C79B4FA01B04}" destId="{F10C1E97-5B8D-4732-AA6C-DFC155BC7D85}" srcOrd="0" destOrd="0" presId="urn:microsoft.com/office/officeart/2008/layout/AlternatingHexagons"/>
    <dgm:cxn modelId="{86E70AD5-75C1-4354-980F-567F28DBA528}" type="presOf" srcId="{53B86DFA-1560-45E5-A649-3068854B0376}" destId="{3F45DF1E-CD97-4934-8C38-0175EAF0981A}" srcOrd="0" destOrd="0" presId="urn:microsoft.com/office/officeart/2008/layout/AlternatingHexagons"/>
    <dgm:cxn modelId="{9A4711F1-F127-4EDD-8440-24BCCEEFC863}" type="presOf" srcId="{A4E0585A-DEE3-44FF-A5C3-661D25298D87}" destId="{8A1EB0A6-6C23-4145-BC80-84C247C52A2C}" srcOrd="0" destOrd="0" presId="urn:microsoft.com/office/officeart/2008/layout/AlternatingHexagons"/>
    <dgm:cxn modelId="{90E474F3-F8BF-45F8-BDAC-8A103C79A09E}" srcId="{BA2C19A2-4CB2-4143-8328-A3159A9F885E}" destId="{BA0E8BF3-AC00-4092-8A4D-5E91177AF925}" srcOrd="4" destOrd="0" parTransId="{EDEA1D1A-A4C9-4361-B7E1-BDCE7B578EA7}" sibTransId="{1E38E419-6DAE-4C25-8527-CEAF76B4F49B}"/>
    <dgm:cxn modelId="{D1ECB4D9-DAFB-4F46-B126-00A4E02DB2DA}" type="presParOf" srcId="{C9C81E35-AD13-48DA-822B-7181F8A78D5F}" destId="{8C21A85F-AADF-4DB4-8BC9-B7786F80934C}" srcOrd="0" destOrd="0" presId="urn:microsoft.com/office/officeart/2008/layout/AlternatingHexagons"/>
    <dgm:cxn modelId="{3E520AD6-53CF-456B-AB32-841AC5A82914}" type="presParOf" srcId="{8C21A85F-AADF-4DB4-8BC9-B7786F80934C}" destId="{F10C1E97-5B8D-4732-AA6C-DFC155BC7D85}" srcOrd="0" destOrd="0" presId="urn:microsoft.com/office/officeart/2008/layout/AlternatingHexagons"/>
    <dgm:cxn modelId="{2E0E19C5-61F6-4085-9855-88AF53802F97}" type="presParOf" srcId="{8C21A85F-AADF-4DB4-8BC9-B7786F80934C}" destId="{3AF67F41-59E1-4BB0-891A-D317FE7AD532}" srcOrd="1" destOrd="0" presId="urn:microsoft.com/office/officeart/2008/layout/AlternatingHexagons"/>
    <dgm:cxn modelId="{CBBFCB9B-4D91-4A7A-92A7-213FF3F28B4A}" type="presParOf" srcId="{8C21A85F-AADF-4DB4-8BC9-B7786F80934C}" destId="{8C499C68-EACA-41FE-BEB0-24AAB2BB47D1}" srcOrd="2" destOrd="0" presId="urn:microsoft.com/office/officeart/2008/layout/AlternatingHexagons"/>
    <dgm:cxn modelId="{7997CF6B-ABE8-4DF8-AAD6-4B8B84303587}" type="presParOf" srcId="{8C21A85F-AADF-4DB4-8BC9-B7786F80934C}" destId="{81ED3AF6-BD8E-40CC-A123-5B82AE3979B7}" srcOrd="3" destOrd="0" presId="urn:microsoft.com/office/officeart/2008/layout/AlternatingHexagons"/>
    <dgm:cxn modelId="{2540A44B-F183-423E-A740-86865FEEA13C}" type="presParOf" srcId="{8C21A85F-AADF-4DB4-8BC9-B7786F80934C}" destId="{3F45DF1E-CD97-4934-8C38-0175EAF0981A}" srcOrd="4" destOrd="0" presId="urn:microsoft.com/office/officeart/2008/layout/AlternatingHexagons"/>
    <dgm:cxn modelId="{A9484B1A-572F-48C5-B195-23B1C31263FD}" type="presParOf" srcId="{C9C81E35-AD13-48DA-822B-7181F8A78D5F}" destId="{F4FE1121-3B4A-4877-9D4A-43952954C82D}" srcOrd="1" destOrd="0" presId="urn:microsoft.com/office/officeart/2008/layout/AlternatingHexagons"/>
    <dgm:cxn modelId="{FC06DB6B-2788-4D7A-ADD2-2A86E4B59C67}" type="presParOf" srcId="{C9C81E35-AD13-48DA-822B-7181F8A78D5F}" destId="{6403D285-D559-438B-AF33-C6398F6A4A02}" srcOrd="2" destOrd="0" presId="urn:microsoft.com/office/officeart/2008/layout/AlternatingHexagons"/>
    <dgm:cxn modelId="{348699CA-3754-4D99-8ACC-A102C1AE27EE}" type="presParOf" srcId="{6403D285-D559-438B-AF33-C6398F6A4A02}" destId="{D8016DEA-1875-46C2-AC9D-386EC1A490C9}" srcOrd="0" destOrd="0" presId="urn:microsoft.com/office/officeart/2008/layout/AlternatingHexagons"/>
    <dgm:cxn modelId="{0268AC4A-C288-4CEE-A2D7-C3A7C6137931}" type="presParOf" srcId="{6403D285-D559-438B-AF33-C6398F6A4A02}" destId="{2FA510A8-3CA3-4462-9212-DA6BCCB4EDD6}" srcOrd="1" destOrd="0" presId="urn:microsoft.com/office/officeart/2008/layout/AlternatingHexagons"/>
    <dgm:cxn modelId="{047A2BBA-A7D0-4AF6-BA38-9E06252E3D79}" type="presParOf" srcId="{6403D285-D559-438B-AF33-C6398F6A4A02}" destId="{198F2F25-4974-46B2-A5AD-82441E51D315}" srcOrd="2" destOrd="0" presId="urn:microsoft.com/office/officeart/2008/layout/AlternatingHexagons"/>
    <dgm:cxn modelId="{4F9FF5A5-73CA-495E-99B3-2C83A6A73800}" type="presParOf" srcId="{6403D285-D559-438B-AF33-C6398F6A4A02}" destId="{218D0F89-D79E-4EE1-AC48-3EF5A99C3432}" srcOrd="3" destOrd="0" presId="urn:microsoft.com/office/officeart/2008/layout/AlternatingHexagons"/>
    <dgm:cxn modelId="{6DAE31DD-818A-4853-9043-3B5D8B2D0FFB}" type="presParOf" srcId="{6403D285-D559-438B-AF33-C6398F6A4A02}" destId="{322AA209-AE53-4A21-8534-ADCD02B67A38}" srcOrd="4" destOrd="0" presId="urn:microsoft.com/office/officeart/2008/layout/AlternatingHexagons"/>
    <dgm:cxn modelId="{D6741810-6BAB-4CD9-A078-0C37F309A46C}" type="presParOf" srcId="{C9C81E35-AD13-48DA-822B-7181F8A78D5F}" destId="{DC1522DC-53DF-4B41-B021-AE9C36140C94}" srcOrd="3" destOrd="0" presId="urn:microsoft.com/office/officeart/2008/layout/AlternatingHexagons"/>
    <dgm:cxn modelId="{0EE6148A-1D62-4BDD-AC0E-47C43054BBDC}" type="presParOf" srcId="{C9C81E35-AD13-48DA-822B-7181F8A78D5F}" destId="{8C5A4704-2DF5-4EB0-833B-8855CA276F45}" srcOrd="4" destOrd="0" presId="urn:microsoft.com/office/officeart/2008/layout/AlternatingHexagons"/>
    <dgm:cxn modelId="{C9B8A0C9-7FE0-4B9B-9A20-10AA23BA8157}" type="presParOf" srcId="{8C5A4704-2DF5-4EB0-833B-8855CA276F45}" destId="{184C3CFB-2DE8-4E5B-BB4E-888DB9A86664}" srcOrd="0" destOrd="0" presId="urn:microsoft.com/office/officeart/2008/layout/AlternatingHexagons"/>
    <dgm:cxn modelId="{D8409669-AF1F-403F-AE2E-1B452472F2E8}" type="presParOf" srcId="{8C5A4704-2DF5-4EB0-833B-8855CA276F45}" destId="{48475EF0-D226-4A63-B03C-0FE46A0861A1}" srcOrd="1" destOrd="0" presId="urn:microsoft.com/office/officeart/2008/layout/AlternatingHexagons"/>
    <dgm:cxn modelId="{2C65DD5A-FAA8-418F-9B42-56E11FE63D8F}" type="presParOf" srcId="{8C5A4704-2DF5-4EB0-833B-8855CA276F45}" destId="{4FAB4C42-5D1D-4584-813C-D91B004F2924}" srcOrd="2" destOrd="0" presId="urn:microsoft.com/office/officeart/2008/layout/AlternatingHexagons"/>
    <dgm:cxn modelId="{1C053B79-4A97-4F41-B437-D78ADB06E3A2}" type="presParOf" srcId="{8C5A4704-2DF5-4EB0-833B-8855CA276F45}" destId="{5EAB1747-3BFD-4650-9F2B-DACF9168BCBF}" srcOrd="3" destOrd="0" presId="urn:microsoft.com/office/officeart/2008/layout/AlternatingHexagons"/>
    <dgm:cxn modelId="{E6907E38-9EAC-48A3-AA00-418F8A63DB05}" type="presParOf" srcId="{8C5A4704-2DF5-4EB0-833B-8855CA276F45}" destId="{5229E606-AB51-4095-8752-0F7D4F176C7B}" srcOrd="4" destOrd="0" presId="urn:microsoft.com/office/officeart/2008/layout/AlternatingHexagons"/>
    <dgm:cxn modelId="{867E205B-0EDD-4D96-8C61-9A680361F4C9}" type="presParOf" srcId="{C9C81E35-AD13-48DA-822B-7181F8A78D5F}" destId="{D03245F9-FF95-4E3B-A53B-EE85B356A590}" srcOrd="5" destOrd="0" presId="urn:microsoft.com/office/officeart/2008/layout/AlternatingHexagons"/>
    <dgm:cxn modelId="{412C5AFA-DBD1-4A76-9902-A1D8D1BBBF4B}" type="presParOf" srcId="{C9C81E35-AD13-48DA-822B-7181F8A78D5F}" destId="{4D125AAF-0EBF-41E4-8AB6-D5A616DD32EE}" srcOrd="6" destOrd="0" presId="urn:microsoft.com/office/officeart/2008/layout/AlternatingHexagons"/>
    <dgm:cxn modelId="{CAFDFA38-F532-407C-92A2-7FA124CBD341}" type="presParOf" srcId="{4D125AAF-0EBF-41E4-8AB6-D5A616DD32EE}" destId="{11A28388-84BB-4A92-990A-32D00F449B26}" srcOrd="0" destOrd="0" presId="urn:microsoft.com/office/officeart/2008/layout/AlternatingHexagons"/>
    <dgm:cxn modelId="{DB99FDBC-4F2C-42F4-82F2-C12ADAEBA999}" type="presParOf" srcId="{4D125AAF-0EBF-41E4-8AB6-D5A616DD32EE}" destId="{8D7436A6-EC88-4E6A-BCFC-BC9F91AB7449}" srcOrd="1" destOrd="0" presId="urn:microsoft.com/office/officeart/2008/layout/AlternatingHexagons"/>
    <dgm:cxn modelId="{CBEC0D70-1CE2-42F7-9C30-02663D249A5F}" type="presParOf" srcId="{4D125AAF-0EBF-41E4-8AB6-D5A616DD32EE}" destId="{C2A61128-72A6-4A49-A896-699CEF938147}" srcOrd="2" destOrd="0" presId="urn:microsoft.com/office/officeart/2008/layout/AlternatingHexagons"/>
    <dgm:cxn modelId="{85EE3945-1794-45E0-A95B-2DC167E6B02B}" type="presParOf" srcId="{4D125AAF-0EBF-41E4-8AB6-D5A616DD32EE}" destId="{2988FBF0-2F73-471C-91D1-1257F375F931}" srcOrd="3" destOrd="0" presId="urn:microsoft.com/office/officeart/2008/layout/AlternatingHexagons"/>
    <dgm:cxn modelId="{678A22A7-7DCA-4F45-84EE-731BBCC6DA74}" type="presParOf" srcId="{4D125AAF-0EBF-41E4-8AB6-D5A616DD32EE}" destId="{8A1EB0A6-6C23-4145-BC80-84C247C52A2C}" srcOrd="4" destOrd="0" presId="urn:microsoft.com/office/officeart/2008/layout/AlternatingHexagons"/>
    <dgm:cxn modelId="{CA3F61D4-B2D2-4AFA-BCA8-050136D73F43}" type="presParOf" srcId="{C9C81E35-AD13-48DA-822B-7181F8A78D5F}" destId="{CC9F5385-9DD9-4084-BA2C-9E4BEB5BE4EB}" srcOrd="7" destOrd="0" presId="urn:microsoft.com/office/officeart/2008/layout/AlternatingHexagons"/>
    <dgm:cxn modelId="{E80F9EB3-30AC-4028-A295-6F49EB916EAD}" type="presParOf" srcId="{C9C81E35-AD13-48DA-822B-7181F8A78D5F}" destId="{EE2F059F-02E0-465A-B71B-BB5F69AE1B7E}" srcOrd="8" destOrd="0" presId="urn:microsoft.com/office/officeart/2008/layout/AlternatingHexagons"/>
    <dgm:cxn modelId="{45EE8204-D034-4C62-852B-5DC7C78D6D3C}" type="presParOf" srcId="{EE2F059F-02E0-465A-B71B-BB5F69AE1B7E}" destId="{7FB9E9B9-3296-4DE0-B19F-4ECE72F6E244}" srcOrd="0" destOrd="0" presId="urn:microsoft.com/office/officeart/2008/layout/AlternatingHexagons"/>
    <dgm:cxn modelId="{D4BB46DC-ECD5-4CF9-B830-9B9199D16A5C}" type="presParOf" srcId="{EE2F059F-02E0-465A-B71B-BB5F69AE1B7E}" destId="{5616762C-AA45-4956-B536-E1DC1533132D}" srcOrd="1" destOrd="0" presId="urn:microsoft.com/office/officeart/2008/layout/AlternatingHexagons"/>
    <dgm:cxn modelId="{2572D8CC-9024-494F-A9FD-1DCF0A65A69A}" type="presParOf" srcId="{EE2F059F-02E0-465A-B71B-BB5F69AE1B7E}" destId="{01C0E2D8-BD1A-45B1-8A33-DB0D08D48711}" srcOrd="2" destOrd="0" presId="urn:microsoft.com/office/officeart/2008/layout/AlternatingHexagons"/>
    <dgm:cxn modelId="{487BA599-69A3-462E-B94A-769F9D8A6DFA}" type="presParOf" srcId="{EE2F059F-02E0-465A-B71B-BB5F69AE1B7E}" destId="{23558232-9A41-4F1A-99AF-60611832D708}" srcOrd="3" destOrd="0" presId="urn:microsoft.com/office/officeart/2008/layout/AlternatingHexagons"/>
    <dgm:cxn modelId="{933A71EA-84A3-42A1-B7A5-B3867FF4E7C7}" type="presParOf" srcId="{EE2F059F-02E0-465A-B71B-BB5F69AE1B7E}" destId="{1DD639AF-9846-4563-B6B9-B9731C3B5876}"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BBB15-0DE6-4296-B3AA-858B0B5D469F}">
      <dsp:nvSpPr>
        <dsp:cNvPr id="0" name=""/>
        <dsp:cNvSpPr/>
      </dsp:nvSpPr>
      <dsp:spPr>
        <a:xfrm>
          <a:off x="0" y="0"/>
          <a:ext cx="9463216" cy="1413362"/>
        </a:xfrm>
        <a:prstGeom prst="roundRect">
          <a:avLst>
            <a:gd name="adj" fmla="val 10000"/>
          </a:avLst>
        </a:prstGeom>
        <a:gradFill rotWithShape="0">
          <a:gsLst>
            <a:gs pos="0">
              <a:schemeClr val="accent3">
                <a:shade val="80000"/>
                <a:hueOff val="0"/>
                <a:satOff val="0"/>
                <a:lumOff val="0"/>
                <a:alphaOff val="0"/>
                <a:shade val="85000"/>
                <a:satMod val="130000"/>
              </a:schemeClr>
            </a:gs>
            <a:gs pos="34000">
              <a:schemeClr val="accent3">
                <a:shade val="80000"/>
                <a:hueOff val="0"/>
                <a:satOff val="0"/>
                <a:lumOff val="0"/>
                <a:alphaOff val="0"/>
                <a:shade val="87000"/>
                <a:satMod val="125000"/>
              </a:schemeClr>
            </a:gs>
            <a:gs pos="70000">
              <a:schemeClr val="accent3">
                <a:shade val="80000"/>
                <a:hueOff val="0"/>
                <a:satOff val="0"/>
                <a:lumOff val="0"/>
                <a:alphaOff val="0"/>
                <a:tint val="100000"/>
                <a:shade val="90000"/>
                <a:satMod val="130000"/>
              </a:schemeClr>
            </a:gs>
            <a:gs pos="100000">
              <a:schemeClr val="accent3">
                <a:shade val="8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t>Conventional risks</a:t>
          </a:r>
          <a:br>
            <a:rPr lang="en-US" sz="1400" kern="1200" noProof="0" dirty="0"/>
          </a:br>
          <a:r>
            <a:rPr lang="en-US" sz="1400" kern="1200" dirty="0"/>
            <a:t>improving the safety performance in all industry sectors and reducing the impact of accidents taking into account technical, human, organisational and cultural aspects, and the current ‘state-of-the-art methods’ for safety management.</a:t>
          </a:r>
          <a:endParaRPr lang="en-US" sz="1400" kern="1200" noProof="0" dirty="0"/>
        </a:p>
      </dsp:txBody>
      <dsp:txXfrm>
        <a:off x="2005054" y="0"/>
        <a:ext cx="7458161" cy="1413362"/>
      </dsp:txXfrm>
    </dsp:sp>
    <dsp:sp modelId="{52D4304A-E526-4E4C-A22D-E076DAA4FFA6}">
      <dsp:nvSpPr>
        <dsp:cNvPr id="0" name=""/>
        <dsp:cNvSpPr/>
      </dsp:nvSpPr>
      <dsp:spPr>
        <a:xfrm>
          <a:off x="187767" y="159394"/>
          <a:ext cx="1741932" cy="1094574"/>
        </a:xfrm>
        <a:prstGeom prst="roundRect">
          <a:avLst>
            <a:gd name="adj" fmla="val 10000"/>
          </a:avLst>
        </a:prstGeom>
        <a:blipFill rotWithShape="0">
          <a:blip xmlns:r="http://schemas.openxmlformats.org/officeDocument/2006/relationships" r:embed="rId1"/>
          <a:stretch>
            <a:fillRect/>
          </a:stretch>
        </a:blip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1">
          <a:scrgbClr r="0" g="0" b="0"/>
        </a:fillRef>
        <a:effectRef idx="3">
          <a:scrgbClr r="0" g="0" b="0"/>
        </a:effectRef>
        <a:fontRef idx="minor"/>
      </dsp:style>
    </dsp:sp>
    <dsp:sp modelId="{E93140C8-93A9-4C32-B8BB-39A38DA84092}">
      <dsp:nvSpPr>
        <dsp:cNvPr id="0" name=""/>
        <dsp:cNvSpPr/>
      </dsp:nvSpPr>
      <dsp:spPr>
        <a:xfrm>
          <a:off x="0" y="1525774"/>
          <a:ext cx="9463216" cy="1568884"/>
        </a:xfrm>
        <a:prstGeom prst="roundRect">
          <a:avLst>
            <a:gd name="adj" fmla="val 10000"/>
          </a:avLst>
        </a:prstGeom>
        <a:gradFill rotWithShape="0">
          <a:gsLst>
            <a:gs pos="0">
              <a:schemeClr val="accent3">
                <a:shade val="80000"/>
                <a:hueOff val="-186536"/>
                <a:satOff val="-3008"/>
                <a:lumOff val="15134"/>
                <a:alphaOff val="0"/>
                <a:shade val="85000"/>
                <a:satMod val="130000"/>
              </a:schemeClr>
            </a:gs>
            <a:gs pos="34000">
              <a:schemeClr val="accent3">
                <a:shade val="80000"/>
                <a:hueOff val="-186536"/>
                <a:satOff val="-3008"/>
                <a:lumOff val="15134"/>
                <a:alphaOff val="0"/>
                <a:shade val="87000"/>
                <a:satMod val="125000"/>
              </a:schemeClr>
            </a:gs>
            <a:gs pos="70000">
              <a:schemeClr val="accent3">
                <a:shade val="80000"/>
                <a:hueOff val="-186536"/>
                <a:satOff val="-3008"/>
                <a:lumOff val="15134"/>
                <a:alphaOff val="0"/>
                <a:tint val="100000"/>
                <a:shade val="90000"/>
                <a:satMod val="130000"/>
              </a:schemeClr>
            </a:gs>
            <a:gs pos="100000">
              <a:schemeClr val="accent3">
                <a:shade val="80000"/>
                <a:hueOff val="-186536"/>
                <a:satOff val="-3008"/>
                <a:lumOff val="15134"/>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t>Innovative industry</a:t>
          </a:r>
          <a:br>
            <a:rPr lang="fr-FR" sz="1400" kern="1200" dirty="0"/>
          </a:br>
          <a:r>
            <a:rPr lang="en-US" sz="1400" kern="1200" dirty="0"/>
            <a:t>accompanying the innovative industry to reduce the time to the EU market and reach public acceptance of new technologies and products by implementing e.g. the </a:t>
          </a:r>
          <a:r>
            <a:rPr lang="en-US" sz="1400" b="1" kern="1200" dirty="0">
              <a:solidFill>
                <a:schemeClr val="tx2"/>
              </a:solidFill>
            </a:rPr>
            <a:t>CEN Workshop Agreement CWA 16649:2013 ‘Managing emerging technology-related risks’ adopted on June 26, 2013</a:t>
          </a:r>
        </a:p>
      </dsp:txBody>
      <dsp:txXfrm>
        <a:off x="2005054" y="1525774"/>
        <a:ext cx="7458161" cy="1568884"/>
      </dsp:txXfrm>
    </dsp:sp>
    <dsp:sp modelId="{7C66AA2D-A94C-4240-AF6E-6A90BEF55716}">
      <dsp:nvSpPr>
        <dsp:cNvPr id="0" name=""/>
        <dsp:cNvSpPr/>
      </dsp:nvSpPr>
      <dsp:spPr>
        <a:xfrm>
          <a:off x="215087" y="1689398"/>
          <a:ext cx="1687291" cy="1241635"/>
        </a:xfrm>
        <a:prstGeom prst="roundRect">
          <a:avLst>
            <a:gd name="adj" fmla="val 10000"/>
          </a:avLst>
        </a:prstGeom>
        <a:blipFill rotWithShape="0">
          <a:blip xmlns:r="http://schemas.openxmlformats.org/officeDocument/2006/relationships" r:embed="rId2"/>
          <a:stretch>
            <a:fillRect/>
          </a:stretch>
        </a:blip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1">
          <a:scrgbClr r="0" g="0" b="0"/>
        </a:fillRef>
        <a:effectRef idx="3">
          <a:scrgbClr r="0" g="0" b="0"/>
        </a:effectRef>
        <a:fontRef idx="minor"/>
      </dsp:style>
    </dsp:sp>
    <dsp:sp modelId="{69055DBA-68F2-43FD-B655-F943B22C84AA}">
      <dsp:nvSpPr>
        <dsp:cNvPr id="0" name=""/>
        <dsp:cNvSpPr/>
      </dsp:nvSpPr>
      <dsp:spPr>
        <a:xfrm>
          <a:off x="0" y="3207069"/>
          <a:ext cx="9463216" cy="1505270"/>
        </a:xfrm>
        <a:prstGeom prst="roundRect">
          <a:avLst>
            <a:gd name="adj" fmla="val 10000"/>
          </a:avLst>
        </a:prstGeom>
        <a:gradFill rotWithShape="0">
          <a:gsLst>
            <a:gs pos="0">
              <a:schemeClr val="accent3">
                <a:shade val="80000"/>
                <a:hueOff val="-373072"/>
                <a:satOff val="-6016"/>
                <a:lumOff val="30268"/>
                <a:alphaOff val="0"/>
                <a:shade val="85000"/>
                <a:satMod val="130000"/>
              </a:schemeClr>
            </a:gs>
            <a:gs pos="34000">
              <a:schemeClr val="accent3">
                <a:shade val="80000"/>
                <a:hueOff val="-373072"/>
                <a:satOff val="-6016"/>
                <a:lumOff val="30268"/>
                <a:alphaOff val="0"/>
                <a:shade val="87000"/>
                <a:satMod val="125000"/>
              </a:schemeClr>
            </a:gs>
            <a:gs pos="70000">
              <a:schemeClr val="accent3">
                <a:shade val="80000"/>
                <a:hueOff val="-373072"/>
                <a:satOff val="-6016"/>
                <a:lumOff val="30268"/>
                <a:alphaOff val="0"/>
                <a:tint val="100000"/>
                <a:shade val="90000"/>
                <a:satMod val="130000"/>
              </a:schemeClr>
            </a:gs>
            <a:gs pos="100000">
              <a:schemeClr val="accent3">
                <a:shade val="80000"/>
                <a:hueOff val="-373072"/>
                <a:satOff val="-6016"/>
                <a:lumOff val="30268"/>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b="1" kern="1200" dirty="0">
              <a:solidFill>
                <a:schemeClr val="tx2"/>
              </a:solidFill>
            </a:rPr>
            <a:t>Safety &amp; </a:t>
          </a:r>
          <a:r>
            <a:rPr lang="fr-FR" sz="2000" b="1" kern="1200" dirty="0" err="1">
              <a:solidFill>
                <a:schemeClr val="tx2"/>
              </a:solidFill>
            </a:rPr>
            <a:t>security</a:t>
          </a:r>
          <a:r>
            <a:rPr lang="fr-FR" sz="2000" b="1" kern="1200" dirty="0">
              <a:solidFill>
                <a:schemeClr val="tx2"/>
              </a:solidFill>
            </a:rPr>
            <a:t> technologies, products &amp; services</a:t>
          </a:r>
          <a:br>
            <a:rPr lang="fr-FR" sz="1700" kern="1200" dirty="0">
              <a:solidFill>
                <a:schemeClr val="tx2"/>
              </a:solidFill>
            </a:rPr>
          </a:br>
          <a:r>
            <a:rPr lang="en-US" sz="1700" kern="1200" dirty="0">
              <a:solidFill>
                <a:schemeClr val="tx2"/>
              </a:solidFill>
            </a:rPr>
            <a:t>guaranteeing the leadership of the EU safety industry on personal protective equipment, safety systems,  sensors, inspection and control...</a:t>
          </a:r>
        </a:p>
      </dsp:txBody>
      <dsp:txXfrm>
        <a:off x="2005054" y="3207069"/>
        <a:ext cx="7458161" cy="1505270"/>
      </dsp:txXfrm>
    </dsp:sp>
    <dsp:sp modelId="{E9064E5F-44E8-4493-A96F-3E0E9F08554F}">
      <dsp:nvSpPr>
        <dsp:cNvPr id="0" name=""/>
        <dsp:cNvSpPr/>
      </dsp:nvSpPr>
      <dsp:spPr>
        <a:xfrm>
          <a:off x="215087" y="3379274"/>
          <a:ext cx="1687291" cy="1160861"/>
        </a:xfrm>
        <a:prstGeom prst="roundRect">
          <a:avLst>
            <a:gd name="adj" fmla="val 10000"/>
          </a:avLst>
        </a:prstGeom>
        <a:blipFill rotWithShape="0">
          <a:blip xmlns:r="http://schemas.openxmlformats.org/officeDocument/2006/relationships" r:embed="rId3"/>
          <a:stretch>
            <a:fillRect/>
          </a:stretch>
        </a:blip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3A981-73A1-4501-B8FB-FD5D19E3C39B}">
      <dsp:nvSpPr>
        <dsp:cNvPr id="0" name=""/>
        <dsp:cNvSpPr/>
      </dsp:nvSpPr>
      <dsp:spPr>
        <a:xfrm>
          <a:off x="1366975" y="318698"/>
          <a:ext cx="3413760" cy="3413760"/>
        </a:xfrm>
        <a:prstGeom prst="pie">
          <a:avLst>
            <a:gd name="adj1" fmla="val 16200000"/>
            <a:gd name="adj2" fmla="val 1800000"/>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Network</a:t>
          </a:r>
          <a:br>
            <a:rPr lang="en-US" sz="2100" kern="1200" dirty="0"/>
          </a:br>
          <a:endParaRPr lang="en-US" sz="2100" kern="1200" dirty="0"/>
        </a:p>
      </dsp:txBody>
      <dsp:txXfrm>
        <a:off x="3223003" y="948618"/>
        <a:ext cx="1158240" cy="1137920"/>
      </dsp:txXfrm>
    </dsp:sp>
    <dsp:sp modelId="{4E1DA596-8C58-4BC3-9F6F-502784899905}">
      <dsp:nvSpPr>
        <dsp:cNvPr id="0" name=""/>
        <dsp:cNvSpPr/>
      </dsp:nvSpPr>
      <dsp:spPr>
        <a:xfrm>
          <a:off x="1333016" y="384795"/>
          <a:ext cx="3413760" cy="3413760"/>
        </a:xfrm>
        <a:prstGeom prst="pie">
          <a:avLst>
            <a:gd name="adj1" fmla="val 1800000"/>
            <a:gd name="adj2" fmla="val 9000000"/>
          </a:avLst>
        </a:prstGeom>
        <a:solidFill>
          <a:schemeClr val="accent3">
            <a:hueOff val="-716701"/>
            <a:satOff val="590"/>
            <a:lumOff val="-49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Programming</a:t>
          </a:r>
        </a:p>
      </dsp:txBody>
      <dsp:txXfrm>
        <a:off x="2267736" y="2538715"/>
        <a:ext cx="1544320" cy="1056640"/>
      </dsp:txXfrm>
    </dsp:sp>
    <dsp:sp modelId="{359D67D7-396A-47E3-9746-61B9EA437E63}">
      <dsp:nvSpPr>
        <dsp:cNvPr id="0" name=""/>
        <dsp:cNvSpPr/>
      </dsp:nvSpPr>
      <dsp:spPr>
        <a:xfrm>
          <a:off x="1244258" y="296038"/>
          <a:ext cx="3413760" cy="3413760"/>
        </a:xfrm>
        <a:prstGeom prst="pie">
          <a:avLst>
            <a:gd name="adj1" fmla="val 9000000"/>
            <a:gd name="adj2" fmla="val 16200000"/>
          </a:avLst>
        </a:prstGeom>
        <a:solidFill>
          <a:schemeClr val="accent3">
            <a:hueOff val="-1433403"/>
            <a:satOff val="1180"/>
            <a:lumOff val="-981"/>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dirty="0"/>
            <a:t>Projects</a:t>
          </a:r>
        </a:p>
      </dsp:txBody>
      <dsp:txXfrm>
        <a:off x="1610018" y="966598"/>
        <a:ext cx="1158240" cy="1137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6ADA8-D8F3-4625-8786-2DFC889E1CC4}">
      <dsp:nvSpPr>
        <dsp:cNvPr id="0" name=""/>
        <dsp:cNvSpPr/>
      </dsp:nvSpPr>
      <dsp:spPr>
        <a:xfrm>
          <a:off x="451581" y="1136"/>
          <a:ext cx="1756722" cy="1710777"/>
        </a:xfrm>
        <a:prstGeom prst="ellipse">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EU Grand Challenges</a:t>
          </a:r>
        </a:p>
      </dsp:txBody>
      <dsp:txXfrm>
        <a:off x="708847" y="251673"/>
        <a:ext cx="1242190" cy="1209703"/>
      </dsp:txXfrm>
    </dsp:sp>
    <dsp:sp modelId="{7C8A720F-3FF3-499B-9D20-28AF220360CF}">
      <dsp:nvSpPr>
        <dsp:cNvPr id="0" name=""/>
        <dsp:cNvSpPr/>
      </dsp:nvSpPr>
      <dsp:spPr>
        <a:xfrm>
          <a:off x="1187271" y="1751861"/>
          <a:ext cx="285341" cy="285341"/>
        </a:xfrm>
        <a:prstGeom prst="mathPlus">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225093" y="1860975"/>
        <a:ext cx="209697" cy="67113"/>
      </dsp:txXfrm>
    </dsp:sp>
    <dsp:sp modelId="{0E005A13-1324-4E14-90A0-BF01904B6D23}">
      <dsp:nvSpPr>
        <dsp:cNvPr id="0" name=""/>
        <dsp:cNvSpPr/>
      </dsp:nvSpPr>
      <dsp:spPr>
        <a:xfrm>
          <a:off x="451578" y="2077151"/>
          <a:ext cx="1756727" cy="1749701"/>
        </a:xfrm>
        <a:prstGeom prst="ellipse">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Embedded safety</a:t>
          </a:r>
        </a:p>
        <a:p>
          <a:pPr marL="0" lvl="0" indent="0" algn="ctr" defTabSz="711200">
            <a:lnSpc>
              <a:spcPct val="90000"/>
            </a:lnSpc>
            <a:spcBef>
              <a:spcPct val="0"/>
            </a:spcBef>
            <a:spcAft>
              <a:spcPct val="35000"/>
            </a:spcAft>
            <a:buNone/>
          </a:pPr>
          <a:br>
            <a:rPr lang="en-US" sz="1600" b="1" kern="1200" dirty="0"/>
          </a:br>
          <a:r>
            <a:rPr lang="en-US" sz="1600" b="1" kern="1200" dirty="0"/>
            <a:t>Emerging risk management</a:t>
          </a:r>
        </a:p>
      </dsp:txBody>
      <dsp:txXfrm>
        <a:off x="708845" y="2333389"/>
        <a:ext cx="1242193" cy="1237225"/>
      </dsp:txXfrm>
    </dsp:sp>
    <dsp:sp modelId="{B7B8C201-D4E9-4330-BB31-292BA9014493}">
      <dsp:nvSpPr>
        <dsp:cNvPr id="0" name=""/>
        <dsp:cNvSpPr/>
      </dsp:nvSpPr>
      <dsp:spPr>
        <a:xfrm rot="27409">
          <a:off x="2287548" y="1830793"/>
          <a:ext cx="168005" cy="183012"/>
        </a:xfrm>
        <a:prstGeom prst="righ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287549" y="1867194"/>
        <a:ext cx="117604" cy="109808"/>
      </dsp:txXfrm>
    </dsp:sp>
    <dsp:sp modelId="{491C021D-A032-4F3B-A7B2-E277A4DEE79A}">
      <dsp:nvSpPr>
        <dsp:cNvPr id="0" name=""/>
        <dsp:cNvSpPr/>
      </dsp:nvSpPr>
      <dsp:spPr>
        <a:xfrm>
          <a:off x="2525248" y="695102"/>
          <a:ext cx="2469171" cy="2476531"/>
        </a:xfrm>
        <a:prstGeom prst="ellipse">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Safe Innovation</a:t>
          </a:r>
        </a:p>
        <a:p>
          <a:pPr marL="0" lvl="0" indent="0" algn="ctr" defTabSz="1066800">
            <a:lnSpc>
              <a:spcPct val="90000"/>
            </a:lnSpc>
            <a:spcBef>
              <a:spcPct val="0"/>
            </a:spcBef>
            <a:spcAft>
              <a:spcPct val="35000"/>
            </a:spcAft>
            <a:buNone/>
          </a:pPr>
          <a:endParaRPr lang="en-US" sz="2400" b="1" kern="1200" dirty="0"/>
        </a:p>
        <a:p>
          <a:pPr marL="0" lvl="0" indent="0" algn="ctr" defTabSz="1066800">
            <a:lnSpc>
              <a:spcPct val="90000"/>
            </a:lnSpc>
            <a:spcBef>
              <a:spcPct val="0"/>
            </a:spcBef>
            <a:spcAft>
              <a:spcPct val="35000"/>
            </a:spcAft>
            <a:buNone/>
          </a:pPr>
          <a:r>
            <a:rPr lang="en-US" sz="2400" b="1" kern="1200" dirty="0"/>
            <a:t>Sustainable growth</a:t>
          </a:r>
        </a:p>
      </dsp:txBody>
      <dsp:txXfrm>
        <a:off x="2886850" y="1057782"/>
        <a:ext cx="1745967" cy="17511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C1E97-5B8D-4732-AA6C-DFC155BC7D85}">
      <dsp:nvSpPr>
        <dsp:cNvPr id="0" name=""/>
        <dsp:cNvSpPr/>
      </dsp:nvSpPr>
      <dsp:spPr>
        <a:xfrm rot="5400000">
          <a:off x="4991995" y="124071"/>
          <a:ext cx="1815798" cy="1579744"/>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err="1"/>
            <a:t>Industry</a:t>
          </a:r>
          <a:r>
            <a:rPr lang="fr-FR" sz="1600" kern="1200" dirty="0"/>
            <a:t> 4.0</a:t>
          </a:r>
        </a:p>
      </dsp:txBody>
      <dsp:txXfrm rot="-5400000">
        <a:off x="5356199" y="289006"/>
        <a:ext cx="1087390" cy="1249874"/>
      </dsp:txXfrm>
    </dsp:sp>
    <dsp:sp modelId="{3AF67F41-59E1-4BB0-891A-D317FE7AD532}">
      <dsp:nvSpPr>
        <dsp:cNvPr id="0" name=""/>
        <dsp:cNvSpPr/>
      </dsp:nvSpPr>
      <dsp:spPr>
        <a:xfrm>
          <a:off x="6737704" y="369204"/>
          <a:ext cx="2026431" cy="1089479"/>
        </a:xfrm>
        <a:prstGeom prst="rect">
          <a:avLst/>
        </a:prstGeom>
        <a:noFill/>
        <a:ln>
          <a:noFill/>
        </a:ln>
        <a:effectLst/>
      </dsp:spPr>
      <dsp:style>
        <a:lnRef idx="0">
          <a:scrgbClr r="0" g="0" b="0"/>
        </a:lnRef>
        <a:fillRef idx="0">
          <a:scrgbClr r="0" g="0" b="0"/>
        </a:fillRef>
        <a:effectRef idx="0">
          <a:scrgbClr r="0" g="0" b="0"/>
        </a:effectRef>
        <a:fontRef idx="minor"/>
      </dsp:style>
    </dsp:sp>
    <dsp:sp modelId="{3F45DF1E-CD97-4934-8C38-0175EAF0981A}">
      <dsp:nvSpPr>
        <dsp:cNvPr id="0" name=""/>
        <dsp:cNvSpPr/>
      </dsp:nvSpPr>
      <dsp:spPr>
        <a:xfrm rot="5400000">
          <a:off x="3285871" y="124071"/>
          <a:ext cx="1815798" cy="1579744"/>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r-FR" sz="1600" kern="1200" dirty="0"/>
            <a:t>IoT</a:t>
          </a:r>
        </a:p>
      </dsp:txBody>
      <dsp:txXfrm rot="-5400000">
        <a:off x="3650075" y="289006"/>
        <a:ext cx="1087390" cy="1249874"/>
      </dsp:txXfrm>
    </dsp:sp>
    <dsp:sp modelId="{D8016DEA-1875-46C2-AC9D-386EC1A490C9}">
      <dsp:nvSpPr>
        <dsp:cNvPr id="0" name=""/>
        <dsp:cNvSpPr/>
      </dsp:nvSpPr>
      <dsp:spPr>
        <a:xfrm rot="5400000">
          <a:off x="4135664" y="1665321"/>
          <a:ext cx="1815798" cy="1579744"/>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Big Data</a:t>
          </a:r>
        </a:p>
      </dsp:txBody>
      <dsp:txXfrm rot="-5400000">
        <a:off x="4499868" y="1830256"/>
        <a:ext cx="1087390" cy="1249874"/>
      </dsp:txXfrm>
    </dsp:sp>
    <dsp:sp modelId="{2FA510A8-3CA3-4462-9212-DA6BCCB4EDD6}">
      <dsp:nvSpPr>
        <dsp:cNvPr id="0" name=""/>
        <dsp:cNvSpPr/>
      </dsp:nvSpPr>
      <dsp:spPr>
        <a:xfrm>
          <a:off x="2227260" y="1910454"/>
          <a:ext cx="1961062" cy="1089479"/>
        </a:xfrm>
        <a:prstGeom prst="rect">
          <a:avLst/>
        </a:prstGeom>
        <a:noFill/>
        <a:ln>
          <a:noFill/>
        </a:ln>
        <a:effectLst/>
      </dsp:spPr>
      <dsp:style>
        <a:lnRef idx="0">
          <a:scrgbClr r="0" g="0" b="0"/>
        </a:lnRef>
        <a:fillRef idx="0">
          <a:scrgbClr r="0" g="0" b="0"/>
        </a:fillRef>
        <a:effectRef idx="0">
          <a:scrgbClr r="0" g="0" b="0"/>
        </a:effectRef>
        <a:fontRef idx="minor"/>
      </dsp:style>
    </dsp:sp>
    <dsp:sp modelId="{322AA209-AE53-4A21-8534-ADCD02B67A38}">
      <dsp:nvSpPr>
        <dsp:cNvPr id="0" name=""/>
        <dsp:cNvSpPr/>
      </dsp:nvSpPr>
      <dsp:spPr>
        <a:xfrm rot="5400000">
          <a:off x="5841789" y="1665321"/>
          <a:ext cx="1815798" cy="1579744"/>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r-FR" sz="1600" kern="1200" dirty="0"/>
            <a:t>Nano-</a:t>
          </a:r>
          <a:r>
            <a:rPr lang="fr-FR" sz="1600" kern="1200" dirty="0" err="1"/>
            <a:t>revolution</a:t>
          </a:r>
          <a:endParaRPr lang="fr-FR" sz="1600" kern="1200" dirty="0"/>
        </a:p>
      </dsp:txBody>
      <dsp:txXfrm rot="-5400000">
        <a:off x="6205993" y="1830256"/>
        <a:ext cx="1087390" cy="1249874"/>
      </dsp:txXfrm>
    </dsp:sp>
    <dsp:sp modelId="{184C3CFB-2DE8-4E5B-BB4E-888DB9A86664}">
      <dsp:nvSpPr>
        <dsp:cNvPr id="0" name=""/>
        <dsp:cNvSpPr/>
      </dsp:nvSpPr>
      <dsp:spPr>
        <a:xfrm rot="5400000">
          <a:off x="4991995" y="3206571"/>
          <a:ext cx="1815798" cy="1579744"/>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Energy transition</a:t>
          </a:r>
        </a:p>
      </dsp:txBody>
      <dsp:txXfrm rot="-5400000">
        <a:off x="5356199" y="3371506"/>
        <a:ext cx="1087390" cy="1249874"/>
      </dsp:txXfrm>
    </dsp:sp>
    <dsp:sp modelId="{48475EF0-D226-4A63-B03C-0FE46A0861A1}">
      <dsp:nvSpPr>
        <dsp:cNvPr id="0" name=""/>
        <dsp:cNvSpPr/>
      </dsp:nvSpPr>
      <dsp:spPr>
        <a:xfrm>
          <a:off x="6737704" y="3451704"/>
          <a:ext cx="2026431" cy="1089479"/>
        </a:xfrm>
        <a:prstGeom prst="rect">
          <a:avLst/>
        </a:prstGeom>
        <a:noFill/>
        <a:ln>
          <a:noFill/>
        </a:ln>
        <a:effectLst/>
      </dsp:spPr>
      <dsp:style>
        <a:lnRef idx="0">
          <a:scrgbClr r="0" g="0" b="0"/>
        </a:lnRef>
        <a:fillRef idx="0">
          <a:scrgbClr r="0" g="0" b="0"/>
        </a:fillRef>
        <a:effectRef idx="0">
          <a:scrgbClr r="0" g="0" b="0"/>
        </a:effectRef>
        <a:fontRef idx="minor"/>
      </dsp:style>
    </dsp:sp>
    <dsp:sp modelId="{5229E606-AB51-4095-8752-0F7D4F176C7B}">
      <dsp:nvSpPr>
        <dsp:cNvPr id="0" name=""/>
        <dsp:cNvSpPr/>
      </dsp:nvSpPr>
      <dsp:spPr>
        <a:xfrm rot="5400000">
          <a:off x="3285871" y="3206571"/>
          <a:ext cx="1815798" cy="1579744"/>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r-FR" sz="1600" kern="1200" dirty="0" err="1"/>
            <a:t>Globali-sation</a:t>
          </a:r>
          <a:endParaRPr lang="fr-FR" sz="1600" kern="1200" dirty="0"/>
        </a:p>
      </dsp:txBody>
      <dsp:txXfrm rot="-5400000">
        <a:off x="3650075" y="3371506"/>
        <a:ext cx="1087390" cy="1249874"/>
      </dsp:txXfrm>
    </dsp:sp>
    <dsp:sp modelId="{11A28388-84BB-4A92-990A-32D00F449B26}">
      <dsp:nvSpPr>
        <dsp:cNvPr id="0" name=""/>
        <dsp:cNvSpPr/>
      </dsp:nvSpPr>
      <dsp:spPr>
        <a:xfrm rot="5400000">
          <a:off x="7574864" y="1696371"/>
          <a:ext cx="1815798" cy="1579744"/>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Threats</a:t>
          </a:r>
          <a:endParaRPr lang="fr-FR" sz="1600" kern="1200" dirty="0"/>
        </a:p>
      </dsp:txBody>
      <dsp:txXfrm rot="-5400000">
        <a:off x="7939068" y="1861306"/>
        <a:ext cx="1087390" cy="1249874"/>
      </dsp:txXfrm>
    </dsp:sp>
    <dsp:sp modelId="{8D7436A6-EC88-4E6A-BCFC-BC9F91AB7449}">
      <dsp:nvSpPr>
        <dsp:cNvPr id="0" name=""/>
        <dsp:cNvSpPr/>
      </dsp:nvSpPr>
      <dsp:spPr>
        <a:xfrm>
          <a:off x="6952538" y="3482903"/>
          <a:ext cx="1961062" cy="1089479"/>
        </a:xfrm>
        <a:prstGeom prst="rect">
          <a:avLst/>
        </a:prstGeom>
        <a:noFill/>
        <a:ln>
          <a:noFill/>
        </a:ln>
        <a:effectLst/>
      </dsp:spPr>
      <dsp:style>
        <a:lnRef idx="0">
          <a:scrgbClr r="0" g="0" b="0"/>
        </a:lnRef>
        <a:fillRef idx="0">
          <a:scrgbClr r="0" g="0" b="0"/>
        </a:fillRef>
        <a:effectRef idx="0">
          <a:scrgbClr r="0" g="0" b="0"/>
        </a:effectRef>
        <a:fontRef idx="minor"/>
      </dsp:style>
    </dsp:sp>
    <dsp:sp modelId="{8A1EB0A6-6C23-4145-BC80-84C247C52A2C}">
      <dsp:nvSpPr>
        <dsp:cNvPr id="0" name=""/>
        <dsp:cNvSpPr/>
      </dsp:nvSpPr>
      <dsp:spPr>
        <a:xfrm rot="5400000">
          <a:off x="6688058" y="3266983"/>
          <a:ext cx="1815798" cy="1579744"/>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r-FR" sz="1600" kern="1200" dirty="0"/>
            <a:t>Smart </a:t>
          </a:r>
          <a:r>
            <a:rPr lang="fr-FR" sz="1600" kern="1200" dirty="0" err="1"/>
            <a:t>cities</a:t>
          </a:r>
          <a:endParaRPr lang="fr-FR" sz="1600" kern="1200" dirty="0"/>
        </a:p>
      </dsp:txBody>
      <dsp:txXfrm rot="-5400000">
        <a:off x="7052262" y="3431918"/>
        <a:ext cx="1087390" cy="1249874"/>
      </dsp:txXfrm>
    </dsp:sp>
    <dsp:sp modelId="{7FB9E9B9-3296-4DE0-B19F-4ECE72F6E244}">
      <dsp:nvSpPr>
        <dsp:cNvPr id="0" name=""/>
        <dsp:cNvSpPr/>
      </dsp:nvSpPr>
      <dsp:spPr>
        <a:xfrm rot="5400000">
          <a:off x="6707061" y="121584"/>
          <a:ext cx="1815798" cy="1579744"/>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err="1"/>
            <a:t>Climate</a:t>
          </a:r>
          <a:r>
            <a:rPr lang="fr-FR" sz="1600" kern="1200" dirty="0"/>
            <a:t> change</a:t>
          </a:r>
        </a:p>
      </dsp:txBody>
      <dsp:txXfrm rot="-5400000">
        <a:off x="7071265" y="286519"/>
        <a:ext cx="1087390" cy="1249874"/>
      </dsp:txXfrm>
    </dsp:sp>
    <dsp:sp modelId="{5616762C-AA45-4956-B536-E1DC1533132D}">
      <dsp:nvSpPr>
        <dsp:cNvPr id="0" name=""/>
        <dsp:cNvSpPr/>
      </dsp:nvSpPr>
      <dsp:spPr>
        <a:xfrm>
          <a:off x="6737704" y="6534204"/>
          <a:ext cx="2026431" cy="1089479"/>
        </a:xfrm>
        <a:prstGeom prst="rect">
          <a:avLst/>
        </a:prstGeom>
        <a:noFill/>
        <a:ln>
          <a:noFill/>
        </a:ln>
        <a:effectLst/>
      </dsp:spPr>
      <dsp:style>
        <a:lnRef idx="0">
          <a:scrgbClr r="0" g="0" b="0"/>
        </a:lnRef>
        <a:fillRef idx="0">
          <a:scrgbClr r="0" g="0" b="0"/>
        </a:fillRef>
        <a:effectRef idx="0">
          <a:scrgbClr r="0" g="0" b="0"/>
        </a:effectRef>
        <a:fontRef idx="minor"/>
      </dsp:style>
    </dsp:sp>
    <dsp:sp modelId="{1DD639AF-9846-4563-B6B9-B9731C3B5876}">
      <dsp:nvSpPr>
        <dsp:cNvPr id="0" name=""/>
        <dsp:cNvSpPr/>
      </dsp:nvSpPr>
      <dsp:spPr>
        <a:xfrm rot="5400000">
          <a:off x="8391938" y="3278749"/>
          <a:ext cx="1815798" cy="1579744"/>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r-FR" sz="3600" kern="1200" dirty="0"/>
            <a:t>…</a:t>
          </a:r>
        </a:p>
      </dsp:txBody>
      <dsp:txXfrm rot="-5400000">
        <a:off x="8756142" y="3443684"/>
        <a:ext cx="1087390" cy="1249874"/>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2/26/2018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‹N°›</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2/26/2018</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‹N°›</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alphaModFix amt="80000"/>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bg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a:xfrm>
            <a:off x="8225431" y="6459784"/>
            <a:ext cx="1779353" cy="365125"/>
          </a:xfrm>
        </p:spPr>
        <p:txBody>
          <a:bodyPr/>
          <a:lstStyle/>
          <a:p>
            <a:fld id="{CA2CF9B6-792B-452B-A4C3-87D20B2DE33D}" type="datetime4">
              <a:rPr lang="en-US" smtClean="0"/>
              <a:t>February 26, 2018</a:t>
            </a:fld>
            <a:endParaRPr lang="en-US" dirty="0"/>
          </a:p>
        </p:txBody>
      </p:sp>
      <p:sp>
        <p:nvSpPr>
          <p:cNvPr id="5" name="Footer Placeholder 4"/>
          <p:cNvSpPr>
            <a:spLocks noGrp="1"/>
          </p:cNvSpPr>
          <p:nvPr>
            <p:ph type="ftr" sz="quarter" idx="11"/>
          </p:nvPr>
        </p:nvSpPr>
        <p:spPr>
          <a:xfrm>
            <a:off x="3062940" y="6459785"/>
            <a:ext cx="4822804" cy="365125"/>
          </a:xfrm>
        </p:spPr>
        <p:txBody>
          <a:bodyPr/>
          <a:lstStyle>
            <a:lvl1pPr>
              <a:defRPr b="1"/>
            </a:lvl1pPr>
          </a:lstStyle>
          <a:p>
            <a:r>
              <a:rPr lang="fr-FR"/>
              <a:t>The cross-etp on industrial safety	www.industrialsafety-tp.org</a:t>
            </a:r>
            <a:endParaRPr lang="en-GB" dirty="0"/>
          </a:p>
        </p:txBody>
      </p:sp>
      <p:sp>
        <p:nvSpPr>
          <p:cNvPr id="6" name="Slide Number Placeholder 5"/>
          <p:cNvSpPr>
            <a:spLocks noGrp="1"/>
          </p:cNvSpPr>
          <p:nvPr>
            <p:ph type="sldNum" sz="quarter" idx="12"/>
          </p:nvPr>
        </p:nvSpPr>
        <p:spPr>
          <a:xfrm>
            <a:off x="10344472" y="6459785"/>
            <a:ext cx="868011" cy="365125"/>
          </a:xfrm>
        </p:spPr>
        <p:txBody>
          <a:bodyPr/>
          <a:lstStyle/>
          <a:p>
            <a:fld id="{2A013F82-EE5E-44EE-A61D-E31C6657F26F}" type="slidenum">
              <a:rPr lang="en-GB" smtClean="0"/>
              <a:t>‹N°›</a:t>
            </a:fld>
            <a:endParaRPr lang="en-GB"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7707" y="6438055"/>
            <a:ext cx="917127" cy="379613"/>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43467" y="404665"/>
            <a:ext cx="3330875" cy="1378701"/>
          </a:xfrm>
          <a:prstGeom prst="rect">
            <a:avLst/>
          </a:prstGeom>
        </p:spPr>
      </p:pic>
      <p:pic>
        <p:nvPicPr>
          <p:cNvPr id="12" name="Picture 11"/>
          <p:cNvPicPr>
            <a:picLocks noChangeAspect="1"/>
          </p:cNvPicPr>
          <p:nvPr userDrawn="1"/>
        </p:nvPicPr>
        <p:blipFill rotWithShape="1">
          <a:blip r:embed="rId5" cstate="print">
            <a:extLst>
              <a:ext uri="{28A0092B-C50C-407E-A947-70E740481C1C}">
                <a14:useLocalDpi xmlns:a14="http://schemas.microsoft.com/office/drawing/2010/main" val="0"/>
              </a:ext>
            </a:extLst>
          </a:blip>
          <a:srcRect t="17451" b="17451"/>
          <a:stretch/>
        </p:blipFill>
        <p:spPr>
          <a:xfrm>
            <a:off x="7680176" y="404665"/>
            <a:ext cx="2118401" cy="1378701"/>
          </a:xfrm>
          <a:prstGeom prst="rect">
            <a:avLst/>
          </a:prstGeom>
        </p:spPr>
      </p:pic>
    </p:spTree>
    <p:extLst>
      <p:ext uri="{BB962C8B-B14F-4D97-AF65-F5344CB8AC3E}">
        <p14:creationId xmlns:p14="http://schemas.microsoft.com/office/powerpoint/2010/main" val="59442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8225431" y="6459784"/>
            <a:ext cx="1779353" cy="365125"/>
          </a:xfrm>
        </p:spPr>
        <p:txBody>
          <a:bodyPr/>
          <a:lstStyle/>
          <a:p>
            <a:fld id="{7FBBC7B1-6FF6-4C39-8E9B-34891B0635DC}" type="datetime4">
              <a:rPr lang="en-US" smtClean="0"/>
              <a:t>February 26, 2018</a:t>
            </a:fld>
            <a:endParaRPr lang="en-US" dirty="0"/>
          </a:p>
        </p:txBody>
      </p:sp>
      <p:sp>
        <p:nvSpPr>
          <p:cNvPr id="8" name="Footer Placeholder 4"/>
          <p:cNvSpPr>
            <a:spLocks noGrp="1"/>
          </p:cNvSpPr>
          <p:nvPr>
            <p:ph type="ftr" sz="quarter" idx="11"/>
          </p:nvPr>
        </p:nvSpPr>
        <p:spPr>
          <a:xfrm>
            <a:off x="3062940" y="6459785"/>
            <a:ext cx="4822804" cy="365125"/>
          </a:xfrm>
        </p:spPr>
        <p:txBody>
          <a:bodyPr/>
          <a:lstStyle>
            <a:lvl1pPr>
              <a:defRPr b="1"/>
            </a:lvl1pPr>
          </a:lstStyle>
          <a:p>
            <a:r>
              <a:rPr lang="fr-FR"/>
              <a:t>The cross-etp on industrial safety	www.industrialsafety-tp.org</a:t>
            </a:r>
            <a:endParaRPr lang="en-GB" dirty="0"/>
          </a:p>
        </p:txBody>
      </p:sp>
      <p:sp>
        <p:nvSpPr>
          <p:cNvPr id="9" name="Slide Number Placeholder 5"/>
          <p:cNvSpPr>
            <a:spLocks noGrp="1"/>
          </p:cNvSpPr>
          <p:nvPr>
            <p:ph type="sldNum" sz="quarter" idx="12"/>
          </p:nvPr>
        </p:nvSpPr>
        <p:spPr>
          <a:xfrm>
            <a:off x="10344472" y="6459785"/>
            <a:ext cx="868011" cy="365125"/>
          </a:xfrm>
        </p:spPr>
        <p:txBody>
          <a:bodyPr/>
          <a:lstStyle/>
          <a:p>
            <a:fld id="{2A013F82-EE5E-44EE-A61D-E31C6657F26F}" type="slidenum">
              <a:rPr lang="en-GB" smtClean="0"/>
              <a:t>‹N°›</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707" y="6438055"/>
            <a:ext cx="917127" cy="379613"/>
          </a:xfrm>
          <a:prstGeom prst="rect">
            <a:avLst/>
          </a:prstGeom>
        </p:spPr>
      </p:pic>
    </p:spTree>
    <p:extLst>
      <p:ext uri="{BB962C8B-B14F-4D97-AF65-F5344CB8AC3E}">
        <p14:creationId xmlns:p14="http://schemas.microsoft.com/office/powerpoint/2010/main" val="3800584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10"/>
          </p:nvPr>
        </p:nvSpPr>
        <p:spPr>
          <a:xfrm>
            <a:off x="8225431" y="6459784"/>
            <a:ext cx="1779353" cy="365125"/>
          </a:xfrm>
        </p:spPr>
        <p:txBody>
          <a:bodyPr/>
          <a:lstStyle/>
          <a:p>
            <a:fld id="{E371A664-9640-4682-9E41-AB5AA16120A5}" type="datetime4">
              <a:rPr lang="en-US" smtClean="0"/>
              <a:t>February 26, 2018</a:t>
            </a:fld>
            <a:endParaRPr lang="en-US" dirty="0"/>
          </a:p>
        </p:txBody>
      </p:sp>
      <p:sp>
        <p:nvSpPr>
          <p:cNvPr id="10" name="Footer Placeholder 4"/>
          <p:cNvSpPr>
            <a:spLocks noGrp="1"/>
          </p:cNvSpPr>
          <p:nvPr>
            <p:ph type="ftr" sz="quarter" idx="11"/>
          </p:nvPr>
        </p:nvSpPr>
        <p:spPr>
          <a:xfrm>
            <a:off x="3062940" y="6459785"/>
            <a:ext cx="4822804" cy="365125"/>
          </a:xfrm>
        </p:spPr>
        <p:txBody>
          <a:bodyPr/>
          <a:lstStyle>
            <a:lvl1pPr>
              <a:defRPr b="1"/>
            </a:lvl1pPr>
          </a:lstStyle>
          <a:p>
            <a:r>
              <a:rPr lang="fr-FR"/>
              <a:t>The cross-etp on industrial safety	www.industrialsafety-tp.org</a:t>
            </a:r>
            <a:endParaRPr lang="en-GB" dirty="0"/>
          </a:p>
        </p:txBody>
      </p:sp>
      <p:sp>
        <p:nvSpPr>
          <p:cNvPr id="11" name="Slide Number Placeholder 5"/>
          <p:cNvSpPr>
            <a:spLocks noGrp="1"/>
          </p:cNvSpPr>
          <p:nvPr>
            <p:ph type="sldNum" sz="quarter" idx="12"/>
          </p:nvPr>
        </p:nvSpPr>
        <p:spPr>
          <a:xfrm>
            <a:off x="10344472" y="6459785"/>
            <a:ext cx="868011" cy="365125"/>
          </a:xfrm>
        </p:spPr>
        <p:txBody>
          <a:bodyPr/>
          <a:lstStyle/>
          <a:p>
            <a:fld id="{2A013F82-EE5E-44EE-A61D-E31C6657F26F}" type="slidenum">
              <a:rPr lang="en-GB" smtClean="0"/>
              <a:t>‹N°›</a:t>
            </a:fld>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707" y="6438055"/>
            <a:ext cx="917127" cy="379613"/>
          </a:xfrm>
          <a:prstGeom prst="rect">
            <a:avLst/>
          </a:prstGeom>
        </p:spPr>
      </p:pic>
    </p:spTree>
    <p:extLst>
      <p:ext uri="{BB962C8B-B14F-4D97-AF65-F5344CB8AC3E}">
        <p14:creationId xmlns:p14="http://schemas.microsoft.com/office/powerpoint/2010/main" val="3134201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bg>
      <p:bgPr>
        <a:blipFill dpi="0" rotWithShape="1">
          <a:blip r:embed="rId2">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8" name="Rectangle 7"/>
          <p:cNvSpPr/>
          <p:nvPr/>
        </p:nvSpPr>
        <p:spPr>
          <a:xfrm>
            <a:off x="3175" y="494538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8"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895" indent="0">
              <a:buNone/>
              <a:defRPr sz="900"/>
            </a:lvl2pPr>
            <a:lvl3pPr marL="685789" indent="0">
              <a:buNone/>
              <a:defRPr sz="750"/>
            </a:lvl3pPr>
            <a:lvl4pPr marL="1028683" indent="0">
              <a:buNone/>
              <a:defRPr sz="675"/>
            </a:lvl4pPr>
            <a:lvl5pPr marL="1371576" indent="0">
              <a:buNone/>
              <a:defRPr sz="675"/>
            </a:lvl5pPr>
            <a:lvl6pPr marL="1714472" indent="0">
              <a:buNone/>
              <a:defRPr sz="675"/>
            </a:lvl6pPr>
            <a:lvl7pPr marL="2057365" indent="0">
              <a:buNone/>
              <a:defRPr sz="675"/>
            </a:lvl7pPr>
            <a:lvl8pPr marL="2400260" indent="0">
              <a:buNone/>
              <a:defRPr sz="675"/>
            </a:lvl8pPr>
            <a:lvl9pPr marL="2743154" indent="0">
              <a:buNone/>
              <a:defRPr sz="675"/>
            </a:lvl9pPr>
          </a:lstStyle>
          <a:p>
            <a:pPr lvl="0"/>
            <a:r>
              <a:rPr lang="en-US"/>
              <a:t>Edit Master text styles</a:t>
            </a:r>
          </a:p>
        </p:txBody>
      </p:sp>
      <p:sp>
        <p:nvSpPr>
          <p:cNvPr id="10" name="Date Placeholder 3"/>
          <p:cNvSpPr>
            <a:spLocks noGrp="1"/>
          </p:cNvSpPr>
          <p:nvPr>
            <p:ph type="dt" sz="half" idx="10"/>
          </p:nvPr>
        </p:nvSpPr>
        <p:spPr>
          <a:xfrm>
            <a:off x="8225431" y="6459784"/>
            <a:ext cx="1779353" cy="365125"/>
          </a:xfrm>
        </p:spPr>
        <p:txBody>
          <a:bodyPr/>
          <a:lstStyle/>
          <a:p>
            <a:fld id="{DB3A7A81-B166-4ECA-8BF4-05324840D8B3}" type="datetime4">
              <a:rPr lang="en-US" smtClean="0"/>
              <a:t>February 26, 2018</a:t>
            </a:fld>
            <a:endParaRPr lang="en-US" dirty="0"/>
          </a:p>
        </p:txBody>
      </p:sp>
      <p:sp>
        <p:nvSpPr>
          <p:cNvPr id="11" name="Footer Placeholder 4"/>
          <p:cNvSpPr>
            <a:spLocks noGrp="1"/>
          </p:cNvSpPr>
          <p:nvPr>
            <p:ph type="ftr" sz="quarter" idx="11"/>
          </p:nvPr>
        </p:nvSpPr>
        <p:spPr>
          <a:xfrm>
            <a:off x="3062940" y="6459785"/>
            <a:ext cx="4822804" cy="365125"/>
          </a:xfrm>
        </p:spPr>
        <p:txBody>
          <a:bodyPr/>
          <a:lstStyle>
            <a:lvl1pPr>
              <a:defRPr b="1"/>
            </a:lvl1pPr>
          </a:lstStyle>
          <a:p>
            <a:r>
              <a:rPr lang="fr-FR"/>
              <a:t>The cross-etp on industrial safety	www.industrialsafety-tp.org</a:t>
            </a:r>
            <a:endParaRPr lang="en-GB" dirty="0"/>
          </a:p>
        </p:txBody>
      </p:sp>
      <p:sp>
        <p:nvSpPr>
          <p:cNvPr id="12" name="Slide Number Placeholder 5"/>
          <p:cNvSpPr>
            <a:spLocks noGrp="1"/>
          </p:cNvSpPr>
          <p:nvPr>
            <p:ph type="sldNum" sz="quarter" idx="12"/>
          </p:nvPr>
        </p:nvSpPr>
        <p:spPr>
          <a:xfrm>
            <a:off x="10344472" y="6459785"/>
            <a:ext cx="868011" cy="365125"/>
          </a:xfrm>
        </p:spPr>
        <p:txBody>
          <a:bodyPr/>
          <a:lstStyle/>
          <a:p>
            <a:fld id="{2A013F82-EE5E-44EE-A61D-E31C6657F26F}" type="slidenum">
              <a:rPr lang="en-GB" smtClean="0"/>
              <a:t>‹N°›</a:t>
            </a:fld>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7707" y="6438055"/>
            <a:ext cx="917127" cy="379613"/>
          </a:xfrm>
          <a:prstGeom prst="rect">
            <a:avLst/>
          </a:prstGeom>
        </p:spPr>
      </p:pic>
    </p:spTree>
    <p:extLst>
      <p:ext uri="{BB962C8B-B14F-4D97-AF65-F5344CB8AC3E}">
        <p14:creationId xmlns:p14="http://schemas.microsoft.com/office/powerpoint/2010/main" val="428246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3678175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1"/>
          </p:nvPr>
        </p:nvSpPr>
        <p:spPr>
          <a:xfrm>
            <a:off x="9432129" y="6428098"/>
            <a:ext cx="2521945" cy="365125"/>
          </a:xfrm>
          <a:prstGeom prst="rect">
            <a:avLst/>
          </a:prstGeom>
        </p:spPr>
        <p:txBody>
          <a:bodyPr lIns="101233" tIns="50617" rIns="101233" bIns="50617"/>
          <a:lstStyle/>
          <a:p>
            <a:fld id="{750C7400-CC8D-477E-AF47-63462DFD473C}" type="slidenum">
              <a:rPr lang="en-US" smtClean="0"/>
              <a:pPr/>
              <a:t>‹N°›</a:t>
            </a:fld>
            <a:endParaRPr lang="en-US" dirty="0"/>
          </a:p>
        </p:txBody>
      </p:sp>
      <p:sp>
        <p:nvSpPr>
          <p:cNvPr id="5" name="Date Placeholder 3"/>
          <p:cNvSpPr>
            <a:spLocks noGrp="1"/>
          </p:cNvSpPr>
          <p:nvPr>
            <p:ph type="dt" sz="half" idx="2"/>
          </p:nvPr>
        </p:nvSpPr>
        <p:spPr>
          <a:xfrm>
            <a:off x="571500" y="6429397"/>
            <a:ext cx="2844800" cy="365125"/>
          </a:xfrm>
          <a:prstGeom prst="rect">
            <a:avLst/>
          </a:prstGeom>
        </p:spPr>
        <p:txBody>
          <a:bodyPr lIns="101233" tIns="50617" rIns="101233" bIns="50617"/>
          <a:lstStyle>
            <a:lvl1pPr>
              <a:defRPr sz="1309">
                <a:solidFill>
                  <a:schemeClr val="tx2">
                    <a:lumMod val="50000"/>
                    <a:lumOff val="50000"/>
                  </a:schemeClr>
                </a:solidFill>
              </a:defRPr>
            </a:lvl1pPr>
          </a:lstStyle>
          <a:p>
            <a:pPr>
              <a:defRPr/>
            </a:pPr>
            <a:endParaRPr lang="en-US" dirty="0"/>
          </a:p>
        </p:txBody>
      </p:sp>
      <p:sp>
        <p:nvSpPr>
          <p:cNvPr id="6" name="Content Placeholder 2"/>
          <p:cNvSpPr>
            <a:spLocks noGrp="1"/>
          </p:cNvSpPr>
          <p:nvPr>
            <p:ph idx="1"/>
          </p:nvPr>
        </p:nvSpPr>
        <p:spPr>
          <a:xfrm>
            <a:off x="571501" y="821140"/>
            <a:ext cx="11010899" cy="55598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7645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694125"/>
          </a:xfrm>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0"/>
          </p:nvPr>
        </p:nvSpPr>
        <p:spPr>
          <a:xfrm>
            <a:off x="8225431" y="6459784"/>
            <a:ext cx="1779353" cy="365125"/>
          </a:xfrm>
        </p:spPr>
        <p:txBody>
          <a:bodyPr/>
          <a:lstStyle/>
          <a:p>
            <a:fld id="{0EC11598-A793-48DD-852B-8DF67FE1010C}" type="datetime4">
              <a:rPr lang="en-US" smtClean="0"/>
              <a:t>February 26, 2018</a:t>
            </a:fld>
            <a:endParaRPr lang="en-US" dirty="0"/>
          </a:p>
        </p:txBody>
      </p:sp>
      <p:sp>
        <p:nvSpPr>
          <p:cNvPr id="9" name="Footer Placeholder 4"/>
          <p:cNvSpPr>
            <a:spLocks noGrp="1"/>
          </p:cNvSpPr>
          <p:nvPr>
            <p:ph type="ftr" sz="quarter" idx="11"/>
          </p:nvPr>
        </p:nvSpPr>
        <p:spPr>
          <a:xfrm>
            <a:off x="3062940" y="6459785"/>
            <a:ext cx="4822804" cy="365125"/>
          </a:xfrm>
        </p:spPr>
        <p:txBody>
          <a:bodyPr/>
          <a:lstStyle>
            <a:lvl1pPr>
              <a:defRPr b="1"/>
            </a:lvl1pPr>
          </a:lstStyle>
          <a:p>
            <a:r>
              <a:rPr lang="fr-FR"/>
              <a:t>The cross-etp on industrial safety	www.industrialsafety-tp.org</a:t>
            </a:r>
            <a:endParaRPr lang="en-GB" dirty="0"/>
          </a:p>
        </p:txBody>
      </p:sp>
      <p:sp>
        <p:nvSpPr>
          <p:cNvPr id="10" name="Slide Number Placeholder 5"/>
          <p:cNvSpPr>
            <a:spLocks noGrp="1"/>
          </p:cNvSpPr>
          <p:nvPr>
            <p:ph type="sldNum" sz="quarter" idx="12"/>
          </p:nvPr>
        </p:nvSpPr>
        <p:spPr>
          <a:xfrm>
            <a:off x="10344472" y="6459785"/>
            <a:ext cx="868011" cy="365125"/>
          </a:xfrm>
        </p:spPr>
        <p:txBody>
          <a:bodyPr/>
          <a:lstStyle/>
          <a:p>
            <a:fld id="{2A013F82-EE5E-44EE-A61D-E31C6657F26F}" type="slidenum">
              <a:rPr lang="en-GB" smtClean="0"/>
              <a:t>‹N°›</a:t>
            </a:fld>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707" y="6438055"/>
            <a:ext cx="917127" cy="379613"/>
          </a:xfrm>
          <a:prstGeom prst="rect">
            <a:avLst/>
          </a:prstGeom>
        </p:spPr>
      </p:pic>
    </p:spTree>
    <p:extLst>
      <p:ext uri="{BB962C8B-B14F-4D97-AF65-F5344CB8AC3E}">
        <p14:creationId xmlns:p14="http://schemas.microsoft.com/office/powerpoint/2010/main" val="119666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7590E3-3D53-4054-953F-B34885ABC518}" type="datetime4">
              <a:rPr lang="en-US" smtClean="0"/>
              <a:t>February 26, 2018</a:t>
            </a:fld>
            <a:endParaRPr lang="en-US" dirty="0"/>
          </a:p>
        </p:txBody>
      </p:sp>
      <p:sp>
        <p:nvSpPr>
          <p:cNvPr id="5" name="Footer Placeholder 4"/>
          <p:cNvSpPr>
            <a:spLocks noGrp="1"/>
          </p:cNvSpPr>
          <p:nvPr>
            <p:ph type="ftr" sz="quarter" idx="11"/>
          </p:nvPr>
        </p:nvSpPr>
        <p:spPr/>
        <p:txBody>
          <a:bodyPr/>
          <a:lstStyle/>
          <a:p>
            <a:r>
              <a:rPr lang="fr-FR"/>
              <a:t>The cross-etp on industrial safety	www.industrialsafety-tp.org</a:t>
            </a:r>
            <a:endParaRPr lang="en-GB" dirty="0"/>
          </a:p>
        </p:txBody>
      </p:sp>
      <p:sp>
        <p:nvSpPr>
          <p:cNvPr id="6" name="Slide Number Placeholder 5"/>
          <p:cNvSpPr>
            <a:spLocks noGrp="1"/>
          </p:cNvSpPr>
          <p:nvPr>
            <p:ph type="sldNum" sz="quarter" idx="12"/>
          </p:nvPr>
        </p:nvSpPr>
        <p:spPr/>
        <p:txBody>
          <a:bodyPr/>
          <a:lstStyle/>
          <a:p>
            <a:fld id="{2A013F82-EE5E-44EE-A61D-E31C6657F26F}" type="slidenum">
              <a:rPr lang="en-GB" smtClean="0"/>
              <a:t>‹N°›</a:t>
            </a:fld>
            <a:endParaRPr lang="en-GB"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Date Placeholder 3"/>
          <p:cNvSpPr txBox="1">
            <a:spLocks/>
          </p:cNvSpPr>
          <p:nvPr userDrawn="1"/>
        </p:nvSpPr>
        <p:spPr>
          <a:xfrm>
            <a:off x="8225431" y="6459784"/>
            <a:ext cx="1779353"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3E911CE-FCD6-4E68-80FB-5EE2FFCCDA3E}" type="datetime4">
              <a:rPr lang="en-US" smtClean="0"/>
              <a:pPr/>
              <a:t>February 26, 2018</a:t>
            </a:fld>
            <a:endParaRPr lang="en-US" dirty="0"/>
          </a:p>
        </p:txBody>
      </p:sp>
      <p:sp>
        <p:nvSpPr>
          <p:cNvPr id="13" name="Footer Placeholder 4"/>
          <p:cNvSpPr txBox="1">
            <a:spLocks/>
          </p:cNvSpPr>
          <p:nvPr userDrawn="1"/>
        </p:nvSpPr>
        <p:spPr>
          <a:xfrm>
            <a:off x="3062940"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b="1"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a:t>The cross-etp on industrial safety	www.industrialsafety-tp.org</a:t>
            </a:r>
            <a:endParaRPr lang="en-GB" dirty="0"/>
          </a:p>
        </p:txBody>
      </p:sp>
      <p:sp>
        <p:nvSpPr>
          <p:cNvPr id="14" name="Slide Number Placeholder 5"/>
          <p:cNvSpPr txBox="1">
            <a:spLocks/>
          </p:cNvSpPr>
          <p:nvPr userDrawn="1"/>
        </p:nvSpPr>
        <p:spPr>
          <a:xfrm>
            <a:off x="10344472" y="6459785"/>
            <a:ext cx="868011"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A013F82-EE5E-44EE-A61D-E31C6657F26F}" type="slidenum">
              <a:rPr lang="en-GB" smtClean="0"/>
              <a:pPr/>
              <a:t>‹N°›</a:t>
            </a:fld>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707" y="6438055"/>
            <a:ext cx="917127" cy="379613"/>
          </a:xfrm>
          <a:prstGeom prst="rect">
            <a:avLst/>
          </a:prstGeom>
        </p:spPr>
      </p:pic>
    </p:spTree>
    <p:extLst>
      <p:ext uri="{BB962C8B-B14F-4D97-AF65-F5344CB8AC3E}">
        <p14:creationId xmlns:p14="http://schemas.microsoft.com/office/powerpoint/2010/main" val="227595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322059"/>
            <a:ext cx="10058400" cy="730677"/>
          </a:xfrm>
        </p:spPr>
        <p:txBody>
          <a:body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10"/>
          </p:nvPr>
        </p:nvSpPr>
        <p:spPr>
          <a:xfrm>
            <a:off x="8225431" y="6459784"/>
            <a:ext cx="1779353" cy="365125"/>
          </a:xfrm>
        </p:spPr>
        <p:txBody>
          <a:bodyPr/>
          <a:lstStyle/>
          <a:p>
            <a:fld id="{4C747A62-76EB-4AD7-9611-3BA5F072F075}" type="datetime4">
              <a:rPr lang="en-US" smtClean="0"/>
              <a:t>February 26, 2018</a:t>
            </a:fld>
            <a:endParaRPr lang="en-US" dirty="0"/>
          </a:p>
        </p:txBody>
      </p:sp>
      <p:sp>
        <p:nvSpPr>
          <p:cNvPr id="11" name="Footer Placeholder 4"/>
          <p:cNvSpPr>
            <a:spLocks noGrp="1"/>
          </p:cNvSpPr>
          <p:nvPr>
            <p:ph type="ftr" sz="quarter" idx="11"/>
          </p:nvPr>
        </p:nvSpPr>
        <p:spPr>
          <a:xfrm>
            <a:off x="3062940" y="6459785"/>
            <a:ext cx="4822804" cy="365125"/>
          </a:xfrm>
        </p:spPr>
        <p:txBody>
          <a:bodyPr/>
          <a:lstStyle>
            <a:lvl1pPr>
              <a:defRPr b="1"/>
            </a:lvl1pPr>
          </a:lstStyle>
          <a:p>
            <a:r>
              <a:rPr lang="fr-FR"/>
              <a:t>The cross-etp on industrial safety	www.industrialsafety-tp.org</a:t>
            </a:r>
            <a:endParaRPr lang="en-GB" dirty="0"/>
          </a:p>
        </p:txBody>
      </p:sp>
      <p:sp>
        <p:nvSpPr>
          <p:cNvPr id="12" name="Slide Number Placeholder 5"/>
          <p:cNvSpPr>
            <a:spLocks noGrp="1"/>
          </p:cNvSpPr>
          <p:nvPr>
            <p:ph type="sldNum" sz="quarter" idx="12"/>
          </p:nvPr>
        </p:nvSpPr>
        <p:spPr>
          <a:xfrm>
            <a:off x="10344472" y="6459785"/>
            <a:ext cx="868011" cy="365125"/>
          </a:xfrm>
        </p:spPr>
        <p:txBody>
          <a:bodyPr/>
          <a:lstStyle/>
          <a:p>
            <a:fld id="{2A013F82-EE5E-44EE-A61D-E31C6657F26F}" type="slidenum">
              <a:rPr lang="en-GB" smtClean="0"/>
              <a:t>‹N°›</a:t>
            </a:fld>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707" y="6438055"/>
            <a:ext cx="917127" cy="379613"/>
          </a:xfrm>
          <a:prstGeom prst="rect">
            <a:avLst/>
          </a:prstGeom>
        </p:spPr>
      </p:pic>
    </p:spTree>
    <p:extLst>
      <p:ext uri="{BB962C8B-B14F-4D97-AF65-F5344CB8AC3E}">
        <p14:creationId xmlns:p14="http://schemas.microsoft.com/office/powerpoint/2010/main" val="43889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p:cNvSpPr>
            <a:spLocks noGrp="1"/>
          </p:cNvSpPr>
          <p:nvPr>
            <p:ph type="dt" sz="half" idx="10"/>
          </p:nvPr>
        </p:nvSpPr>
        <p:spPr>
          <a:xfrm>
            <a:off x="8225431" y="6459784"/>
            <a:ext cx="1779353" cy="365125"/>
          </a:xfrm>
        </p:spPr>
        <p:txBody>
          <a:bodyPr/>
          <a:lstStyle/>
          <a:p>
            <a:fld id="{036EA23F-8F16-45CE-A4A7-50D04608AE9F}" type="datetime4">
              <a:rPr lang="en-US" smtClean="0"/>
              <a:t>February 26, 2018</a:t>
            </a:fld>
            <a:endParaRPr lang="en-US" dirty="0"/>
          </a:p>
        </p:txBody>
      </p:sp>
      <p:sp>
        <p:nvSpPr>
          <p:cNvPr id="13" name="Footer Placeholder 4"/>
          <p:cNvSpPr>
            <a:spLocks noGrp="1"/>
          </p:cNvSpPr>
          <p:nvPr>
            <p:ph type="ftr" sz="quarter" idx="11"/>
          </p:nvPr>
        </p:nvSpPr>
        <p:spPr>
          <a:xfrm>
            <a:off x="3062940" y="6459785"/>
            <a:ext cx="4822804" cy="365125"/>
          </a:xfrm>
        </p:spPr>
        <p:txBody>
          <a:bodyPr/>
          <a:lstStyle>
            <a:lvl1pPr>
              <a:defRPr b="1"/>
            </a:lvl1pPr>
          </a:lstStyle>
          <a:p>
            <a:r>
              <a:rPr lang="fr-FR"/>
              <a:t>The cross-etp on industrial safety	www.industrialsafety-tp.org</a:t>
            </a:r>
            <a:endParaRPr lang="en-GB" dirty="0"/>
          </a:p>
        </p:txBody>
      </p:sp>
      <p:sp>
        <p:nvSpPr>
          <p:cNvPr id="14" name="Slide Number Placeholder 5"/>
          <p:cNvSpPr>
            <a:spLocks noGrp="1"/>
          </p:cNvSpPr>
          <p:nvPr>
            <p:ph type="sldNum" sz="quarter" idx="12"/>
          </p:nvPr>
        </p:nvSpPr>
        <p:spPr>
          <a:xfrm>
            <a:off x="10344472" y="6459785"/>
            <a:ext cx="868011" cy="365125"/>
          </a:xfrm>
        </p:spPr>
        <p:txBody>
          <a:bodyPr/>
          <a:lstStyle/>
          <a:p>
            <a:fld id="{2A013F82-EE5E-44EE-A61D-E31C6657F26F}" type="slidenum">
              <a:rPr lang="en-GB" smtClean="0"/>
              <a:t>‹N°›</a:t>
            </a:fld>
            <a:endParaRPr lang="en-GB"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707" y="6438055"/>
            <a:ext cx="917127" cy="379613"/>
          </a:xfrm>
          <a:prstGeom prst="rect">
            <a:avLst/>
          </a:prstGeom>
        </p:spPr>
      </p:pic>
    </p:spTree>
    <p:extLst>
      <p:ext uri="{BB962C8B-B14F-4D97-AF65-F5344CB8AC3E}">
        <p14:creationId xmlns:p14="http://schemas.microsoft.com/office/powerpoint/2010/main" val="322074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a:xfrm>
            <a:off x="8225431" y="6459784"/>
            <a:ext cx="1779353" cy="365125"/>
          </a:xfrm>
        </p:spPr>
        <p:txBody>
          <a:bodyPr/>
          <a:lstStyle/>
          <a:p>
            <a:fld id="{6AF36C4D-A59F-4009-9BF7-3AF2EFEBCE32}" type="datetime4">
              <a:rPr lang="en-US" smtClean="0"/>
              <a:t>February 26, 2018</a:t>
            </a:fld>
            <a:endParaRPr lang="en-US" dirty="0"/>
          </a:p>
        </p:txBody>
      </p:sp>
      <p:sp>
        <p:nvSpPr>
          <p:cNvPr id="8" name="Footer Placeholder 4"/>
          <p:cNvSpPr>
            <a:spLocks noGrp="1"/>
          </p:cNvSpPr>
          <p:nvPr>
            <p:ph type="ftr" sz="quarter" idx="11"/>
          </p:nvPr>
        </p:nvSpPr>
        <p:spPr>
          <a:xfrm>
            <a:off x="3062940" y="6459785"/>
            <a:ext cx="4822804" cy="365125"/>
          </a:xfrm>
        </p:spPr>
        <p:txBody>
          <a:bodyPr/>
          <a:lstStyle>
            <a:lvl1pPr>
              <a:defRPr b="1"/>
            </a:lvl1pPr>
          </a:lstStyle>
          <a:p>
            <a:r>
              <a:rPr lang="fr-FR"/>
              <a:t>The cross-etp on industrial safety	www.industrialsafety-tp.org</a:t>
            </a:r>
            <a:endParaRPr lang="en-GB" dirty="0"/>
          </a:p>
        </p:txBody>
      </p:sp>
      <p:sp>
        <p:nvSpPr>
          <p:cNvPr id="9" name="Slide Number Placeholder 5"/>
          <p:cNvSpPr>
            <a:spLocks noGrp="1"/>
          </p:cNvSpPr>
          <p:nvPr>
            <p:ph type="sldNum" sz="quarter" idx="12"/>
          </p:nvPr>
        </p:nvSpPr>
        <p:spPr>
          <a:xfrm>
            <a:off x="10344472" y="6459785"/>
            <a:ext cx="868011" cy="365125"/>
          </a:xfrm>
        </p:spPr>
        <p:txBody>
          <a:bodyPr/>
          <a:lstStyle/>
          <a:p>
            <a:fld id="{2A013F82-EE5E-44EE-A61D-E31C6657F26F}" type="slidenum">
              <a:rPr lang="en-GB" smtClean="0"/>
              <a:t>‹N°›</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707" y="6438055"/>
            <a:ext cx="917127" cy="379613"/>
          </a:xfrm>
          <a:prstGeom prst="rect">
            <a:avLst/>
          </a:prstGeom>
        </p:spPr>
      </p:pic>
    </p:spTree>
    <p:extLst>
      <p:ext uri="{BB962C8B-B14F-4D97-AF65-F5344CB8AC3E}">
        <p14:creationId xmlns:p14="http://schemas.microsoft.com/office/powerpoint/2010/main" val="392868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Date Placeholder 3"/>
          <p:cNvSpPr>
            <a:spLocks noGrp="1"/>
          </p:cNvSpPr>
          <p:nvPr>
            <p:ph type="dt" sz="half" idx="10"/>
          </p:nvPr>
        </p:nvSpPr>
        <p:spPr>
          <a:xfrm>
            <a:off x="8225431" y="6459784"/>
            <a:ext cx="1779353" cy="365125"/>
          </a:xfrm>
        </p:spPr>
        <p:txBody>
          <a:bodyPr/>
          <a:lstStyle/>
          <a:p>
            <a:fld id="{7BBDB22C-C911-4D20-93C3-924E9397413E}" type="datetime4">
              <a:rPr lang="en-US" smtClean="0"/>
              <a:t>February 26, 2018</a:t>
            </a:fld>
            <a:endParaRPr lang="en-US" dirty="0"/>
          </a:p>
        </p:txBody>
      </p:sp>
      <p:sp>
        <p:nvSpPr>
          <p:cNvPr id="12" name="Footer Placeholder 4"/>
          <p:cNvSpPr>
            <a:spLocks noGrp="1"/>
          </p:cNvSpPr>
          <p:nvPr>
            <p:ph type="ftr" sz="quarter" idx="11"/>
          </p:nvPr>
        </p:nvSpPr>
        <p:spPr>
          <a:xfrm>
            <a:off x="3062940" y="6459785"/>
            <a:ext cx="4822804" cy="365125"/>
          </a:xfrm>
        </p:spPr>
        <p:txBody>
          <a:bodyPr/>
          <a:lstStyle>
            <a:lvl1pPr>
              <a:defRPr b="1"/>
            </a:lvl1pPr>
          </a:lstStyle>
          <a:p>
            <a:r>
              <a:rPr lang="fr-FR"/>
              <a:t>The cross-etp on industrial safety	www.industrialsafety-tp.org</a:t>
            </a:r>
            <a:endParaRPr lang="en-GB" dirty="0"/>
          </a:p>
        </p:txBody>
      </p:sp>
      <p:sp>
        <p:nvSpPr>
          <p:cNvPr id="13" name="Slide Number Placeholder 5"/>
          <p:cNvSpPr>
            <a:spLocks noGrp="1"/>
          </p:cNvSpPr>
          <p:nvPr>
            <p:ph type="sldNum" sz="quarter" idx="12"/>
          </p:nvPr>
        </p:nvSpPr>
        <p:spPr>
          <a:xfrm>
            <a:off x="10344472" y="6459785"/>
            <a:ext cx="868011" cy="365125"/>
          </a:xfrm>
        </p:spPr>
        <p:txBody>
          <a:bodyPr/>
          <a:lstStyle/>
          <a:p>
            <a:fld id="{2A013F82-EE5E-44EE-A61D-E31C6657F26F}" type="slidenum">
              <a:rPr lang="en-GB" smtClean="0"/>
              <a:t>‹N°›</a:t>
            </a:fld>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707" y="6438055"/>
            <a:ext cx="917127" cy="379613"/>
          </a:xfrm>
          <a:prstGeom prst="rect">
            <a:avLst/>
          </a:prstGeom>
        </p:spPr>
      </p:pic>
    </p:spTree>
    <p:extLst>
      <p:ext uri="{BB962C8B-B14F-4D97-AF65-F5344CB8AC3E}">
        <p14:creationId xmlns:p14="http://schemas.microsoft.com/office/powerpoint/2010/main" val="398993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10"/>
          </p:nvPr>
        </p:nvSpPr>
        <p:spPr>
          <a:xfrm>
            <a:off x="9120337" y="6464980"/>
            <a:ext cx="1512168" cy="365125"/>
          </a:xfrm>
        </p:spPr>
        <p:txBody>
          <a:bodyPr/>
          <a:lstStyle>
            <a:lvl1pPr>
              <a:defRPr>
                <a:solidFill>
                  <a:schemeClr val="tx1"/>
                </a:solidFill>
              </a:defRPr>
            </a:lvl1pPr>
          </a:lstStyle>
          <a:p>
            <a:fld id="{D43A4B48-873D-4399-8BA4-37029680ED77}" type="datetime4">
              <a:rPr lang="en-US" smtClean="0"/>
              <a:t>February 26, 2018</a:t>
            </a:fld>
            <a:endParaRPr lang="en-US" dirty="0"/>
          </a:p>
        </p:txBody>
      </p:sp>
      <p:sp>
        <p:nvSpPr>
          <p:cNvPr id="12" name="Footer Placeholder 4"/>
          <p:cNvSpPr>
            <a:spLocks noGrp="1"/>
          </p:cNvSpPr>
          <p:nvPr>
            <p:ph type="ftr" sz="quarter" idx="11"/>
          </p:nvPr>
        </p:nvSpPr>
        <p:spPr>
          <a:xfrm>
            <a:off x="4106692" y="6459784"/>
            <a:ext cx="4822804" cy="365125"/>
          </a:xfrm>
        </p:spPr>
        <p:txBody>
          <a:bodyPr/>
          <a:lstStyle>
            <a:lvl1pPr>
              <a:defRPr b="1">
                <a:solidFill>
                  <a:schemeClr val="tx1"/>
                </a:solidFill>
              </a:defRPr>
            </a:lvl1pPr>
          </a:lstStyle>
          <a:p>
            <a:r>
              <a:rPr lang="fr-FR"/>
              <a:t>The cross-etp on industrial safety	www.industrialsafety-tp.org</a:t>
            </a:r>
            <a:endParaRPr lang="en-GB" dirty="0"/>
          </a:p>
        </p:txBody>
      </p:sp>
      <p:sp>
        <p:nvSpPr>
          <p:cNvPr id="13" name="Slide Number Placeholder 5"/>
          <p:cNvSpPr>
            <a:spLocks noGrp="1"/>
          </p:cNvSpPr>
          <p:nvPr>
            <p:ph type="sldNum" sz="quarter" idx="12"/>
          </p:nvPr>
        </p:nvSpPr>
        <p:spPr>
          <a:xfrm>
            <a:off x="10704512" y="6459785"/>
            <a:ext cx="507971" cy="365125"/>
          </a:xfrm>
        </p:spPr>
        <p:txBody>
          <a:bodyPr/>
          <a:lstStyle>
            <a:lvl1pPr>
              <a:defRPr>
                <a:solidFill>
                  <a:schemeClr val="tx1"/>
                </a:solidFill>
              </a:defRPr>
            </a:lvl1pPr>
          </a:lstStyle>
          <a:p>
            <a:fld id="{2A013F82-EE5E-44EE-A61D-E31C6657F26F}" type="slidenum">
              <a:rPr lang="en-GB" smtClean="0"/>
              <a:pPr/>
              <a:t>‹N°›</a:t>
            </a:fld>
            <a:endParaRPr lang="en-GB"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707" y="6438055"/>
            <a:ext cx="917127" cy="379613"/>
          </a:xfrm>
          <a:prstGeom prst="rect">
            <a:avLst/>
          </a:prstGeom>
        </p:spPr>
      </p:pic>
    </p:spTree>
    <p:extLst>
      <p:ext uri="{BB962C8B-B14F-4D97-AF65-F5344CB8AC3E}">
        <p14:creationId xmlns:p14="http://schemas.microsoft.com/office/powerpoint/2010/main" val="346863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5196408"/>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5158484"/>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1097280" y="5318328"/>
            <a:ext cx="10113264" cy="822960"/>
          </a:xfrm>
        </p:spPr>
        <p:txBody>
          <a:bodyPr lIns="91440" tIns="0" rIns="91440" bIns="0" anchor="b">
            <a:noAutofit/>
          </a:bodyPr>
          <a:lstStyle>
            <a:lvl1pPr>
              <a:defRPr sz="3600" b="0" baseline="0">
                <a:solidFill>
                  <a:srgbClr val="FFFFFF"/>
                </a:solidFill>
              </a:defRPr>
            </a:lvl1pPr>
          </a:lstStyle>
          <a:p>
            <a:r>
              <a:rPr lang="en-US" dirty="0"/>
              <a:t>text</a:t>
            </a:r>
          </a:p>
        </p:txBody>
      </p:sp>
      <p:sp>
        <p:nvSpPr>
          <p:cNvPr id="4" name="Text Placeholder 3"/>
          <p:cNvSpPr>
            <a:spLocks noGrp="1"/>
          </p:cNvSpPr>
          <p:nvPr>
            <p:ph type="body" sz="half" idx="2"/>
          </p:nvPr>
        </p:nvSpPr>
        <p:spPr>
          <a:xfrm>
            <a:off x="1097280" y="6150431"/>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Date Placeholder 3"/>
          <p:cNvSpPr>
            <a:spLocks noGrp="1"/>
          </p:cNvSpPr>
          <p:nvPr>
            <p:ph type="dt" sz="half" idx="10"/>
          </p:nvPr>
        </p:nvSpPr>
        <p:spPr>
          <a:xfrm>
            <a:off x="8225431" y="6459784"/>
            <a:ext cx="1779353" cy="365125"/>
          </a:xfrm>
        </p:spPr>
        <p:txBody>
          <a:bodyPr/>
          <a:lstStyle/>
          <a:p>
            <a:fld id="{8F0FC123-55B3-4AD7-BB03-828193B03ECE}" type="datetime4">
              <a:rPr lang="en-US" smtClean="0"/>
              <a:t>February 26, 2018</a:t>
            </a:fld>
            <a:endParaRPr lang="en-US" dirty="0"/>
          </a:p>
        </p:txBody>
      </p:sp>
      <p:sp>
        <p:nvSpPr>
          <p:cNvPr id="11" name="Footer Placeholder 4"/>
          <p:cNvSpPr>
            <a:spLocks noGrp="1"/>
          </p:cNvSpPr>
          <p:nvPr>
            <p:ph type="ftr" sz="quarter" idx="11"/>
          </p:nvPr>
        </p:nvSpPr>
        <p:spPr>
          <a:xfrm>
            <a:off x="3062940" y="6459785"/>
            <a:ext cx="4822804" cy="365125"/>
          </a:xfrm>
        </p:spPr>
        <p:txBody>
          <a:bodyPr/>
          <a:lstStyle>
            <a:lvl1pPr>
              <a:defRPr b="1"/>
            </a:lvl1pPr>
          </a:lstStyle>
          <a:p>
            <a:r>
              <a:rPr lang="fr-FR"/>
              <a:t>The cross-etp on industrial safety	www.industrialsafety-tp.org</a:t>
            </a:r>
            <a:endParaRPr lang="en-GB" dirty="0"/>
          </a:p>
        </p:txBody>
      </p:sp>
      <p:sp>
        <p:nvSpPr>
          <p:cNvPr id="12" name="Slide Number Placeholder 5"/>
          <p:cNvSpPr>
            <a:spLocks noGrp="1"/>
          </p:cNvSpPr>
          <p:nvPr>
            <p:ph type="sldNum" sz="quarter" idx="12"/>
          </p:nvPr>
        </p:nvSpPr>
        <p:spPr>
          <a:xfrm>
            <a:off x="10344472" y="6459785"/>
            <a:ext cx="868011" cy="365125"/>
          </a:xfrm>
        </p:spPr>
        <p:txBody>
          <a:bodyPr/>
          <a:lstStyle/>
          <a:p>
            <a:fld id="{2A013F82-EE5E-44EE-A61D-E31C6657F26F}" type="slidenum">
              <a:rPr lang="en-GB" smtClean="0"/>
              <a:t>‹N°›</a:t>
            </a:fld>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7707" y="6438055"/>
            <a:ext cx="917127" cy="379613"/>
          </a:xfrm>
          <a:prstGeom prst="rect">
            <a:avLst/>
          </a:prstGeom>
        </p:spPr>
      </p:pic>
    </p:spTree>
    <p:extLst>
      <p:ext uri="{BB962C8B-B14F-4D97-AF65-F5344CB8AC3E}">
        <p14:creationId xmlns:p14="http://schemas.microsoft.com/office/powerpoint/2010/main" val="2357241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93019" y="286603"/>
            <a:ext cx="10803581" cy="73304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93019" y="1111722"/>
            <a:ext cx="10803581" cy="4757372"/>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0A4D5B1-5BD1-418D-A000-C47EC1B7ECE9}" type="datetime4">
              <a:rPr lang="en-US" smtClean="0"/>
              <a:t>February 26, 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a:t>The cross-etp on industrial safety www.industrialsafety-tp.org</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A013F82-EE5E-44EE-A61D-E31C6657F26F}" type="slidenum">
              <a:rPr lang="en-GB" smtClean="0"/>
              <a:pPr/>
              <a:t>‹N°›</a:t>
            </a:fld>
            <a:endParaRPr lang="en-GB"/>
          </a:p>
        </p:txBody>
      </p:sp>
      <p:cxnSp>
        <p:nvCxnSpPr>
          <p:cNvPr id="14" name="Connecteur droit 13"/>
          <p:cNvCxnSpPr/>
          <p:nvPr userDrawn="1"/>
        </p:nvCxnSpPr>
        <p:spPr>
          <a:xfrm>
            <a:off x="693018" y="1052736"/>
            <a:ext cx="10803581"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5383249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69" r:id="rId12"/>
    <p:sldLayoutId id="2147483694" r:id="rId13"/>
    <p:sldLayoutId id="2147483695"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85000"/>
        </a:lnSpc>
        <a:spcBef>
          <a:spcPct val="0"/>
        </a:spcBef>
        <a:buNone/>
        <a:defRPr sz="3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22.png"/><Relationship Id="rId4" Type="http://schemas.openxmlformats.org/officeDocument/2006/relationships/diagramLayout" Target="../diagrams/layout3.xml"/><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eg"/><Relationship Id="rId18" Type="http://schemas.openxmlformats.org/officeDocument/2006/relationships/image" Target="../media/image39.jpeg"/><Relationship Id="rId3" Type="http://schemas.openxmlformats.org/officeDocument/2006/relationships/image" Target="../media/image24.gif"/><Relationship Id="rId21" Type="http://schemas.openxmlformats.org/officeDocument/2006/relationships/image" Target="../media/image42.jpeg"/><Relationship Id="rId7" Type="http://schemas.openxmlformats.org/officeDocument/2006/relationships/image" Target="../media/image28.jpeg"/><Relationship Id="rId12" Type="http://schemas.openxmlformats.org/officeDocument/2006/relationships/image" Target="../media/image33.jpeg"/><Relationship Id="rId17" Type="http://schemas.openxmlformats.org/officeDocument/2006/relationships/image" Target="../media/image38.png"/><Relationship Id="rId25" Type="http://schemas.openxmlformats.org/officeDocument/2006/relationships/image" Target="../media/image45.png"/><Relationship Id="rId2" Type="http://schemas.openxmlformats.org/officeDocument/2006/relationships/image" Target="../media/image23.jpg"/><Relationship Id="rId16" Type="http://schemas.openxmlformats.org/officeDocument/2006/relationships/image" Target="../media/image37.jpeg"/><Relationship Id="rId20"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2.jpeg"/><Relationship Id="rId24" Type="http://schemas.openxmlformats.org/officeDocument/2006/relationships/image" Target="../media/image44.gif"/><Relationship Id="rId5" Type="http://schemas.openxmlformats.org/officeDocument/2006/relationships/image" Target="../media/image26.png"/><Relationship Id="rId15" Type="http://schemas.openxmlformats.org/officeDocument/2006/relationships/image" Target="../media/image36.gif"/><Relationship Id="rId23" Type="http://schemas.openxmlformats.org/officeDocument/2006/relationships/image" Target="../media/image43.jpeg"/><Relationship Id="rId10" Type="http://schemas.openxmlformats.org/officeDocument/2006/relationships/image" Target="../media/image31.gif"/><Relationship Id="rId19" Type="http://schemas.openxmlformats.org/officeDocument/2006/relationships/image" Target="../media/image40.pn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jpeg"/><Relationship Id="rId22" Type="http://schemas.openxmlformats.org/officeDocument/2006/relationships/image" Target="../media/image14.gif"/></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projects.safera.e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5.jp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4.gif"/><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3.jpeg"/><Relationship Id="rId5" Type="http://schemas.openxmlformats.org/officeDocument/2006/relationships/diagramQuickStyle" Target="../diagrams/quickStyle2.xml"/><Relationship Id="rId10" Type="http://schemas.openxmlformats.org/officeDocument/2006/relationships/image" Target="../media/image12.png"/><Relationship Id="rId4" Type="http://schemas.openxmlformats.org/officeDocument/2006/relationships/diagramLayout" Target="../diagrams/layout2.xml"/><Relationship Id="rId9" Type="http://schemas.openxmlformats.org/officeDocument/2006/relationships/image" Target="../media/image1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c.europa.eu/research/industrial_technologies/event-14-programme_en.html"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t="-9000" b="-9000"/>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166382" y="2708920"/>
            <a:ext cx="10058400" cy="3096344"/>
          </a:xfrm>
          <a:solidFill>
            <a:schemeClr val="tx1">
              <a:alpha val="54000"/>
            </a:schemeClr>
          </a:solidFill>
        </p:spPr>
        <p:txBody>
          <a:bodyPr>
            <a:normAutofit fontScale="90000"/>
          </a:bodyPr>
          <a:lstStyle/>
          <a:p>
            <a:r>
              <a:rPr lang="en-US" sz="5400" b="1" dirty="0">
                <a:ea typeface="SimSun" charset="-122"/>
              </a:rPr>
              <a:t>Joining forces on research - SAF€RA activities</a:t>
            </a:r>
            <a:br>
              <a:rPr lang="en-US" sz="5400" b="1" dirty="0">
                <a:ea typeface="SimSun" charset="-122"/>
              </a:rPr>
            </a:br>
            <a:br>
              <a:rPr lang="en-US" sz="5400" b="1" dirty="0">
                <a:ea typeface="SimSun" charset="-122"/>
              </a:rPr>
            </a:br>
            <a:r>
              <a:rPr lang="en-US" sz="3100" b="1" dirty="0">
                <a:ea typeface="SimSun" charset="-122"/>
              </a:rPr>
              <a:t>Olivier SALVI</a:t>
            </a:r>
            <a:br>
              <a:rPr lang="en-US" sz="3100" b="1" dirty="0">
                <a:ea typeface="SimSun" charset="-122"/>
              </a:rPr>
            </a:br>
            <a:r>
              <a:rPr lang="en-US" sz="3100" b="1" dirty="0">
                <a:ea typeface="SimSun" charset="-122"/>
              </a:rPr>
              <a:t>President of INERIS DEVELOPPEMENT</a:t>
            </a:r>
            <a:br>
              <a:rPr lang="en-US" sz="3100" b="1" dirty="0">
                <a:ea typeface="SimSun" charset="-122"/>
              </a:rPr>
            </a:br>
            <a:r>
              <a:rPr lang="en-US" sz="3100" b="1" dirty="0">
                <a:ea typeface="SimSun" charset="-122"/>
              </a:rPr>
              <a:t>ETPIS Secretary General and Vice-Chairman of SAF€RA</a:t>
            </a:r>
            <a:endParaRPr lang="en-US" sz="5400" b="1" dirty="0"/>
          </a:p>
        </p:txBody>
      </p:sp>
      <p:sp>
        <p:nvSpPr>
          <p:cNvPr id="7" name="Date Placeholder 3"/>
          <p:cNvSpPr>
            <a:spLocks noGrp="1"/>
          </p:cNvSpPr>
          <p:nvPr>
            <p:ph type="dt" sz="half" idx="10"/>
          </p:nvPr>
        </p:nvSpPr>
        <p:spPr/>
        <p:txBody>
          <a:bodyPr/>
          <a:lstStyle/>
          <a:p>
            <a:fld id="{0EC11598-A793-48DD-852B-8DF67FE1010C}" type="datetime4">
              <a:rPr lang="en-US" smtClean="0"/>
              <a:t>February 26, 2018</a:t>
            </a:fld>
            <a:endParaRPr lang="en-US" dirty="0"/>
          </a:p>
        </p:txBody>
      </p:sp>
      <p:sp>
        <p:nvSpPr>
          <p:cNvPr id="6" name="Footer Placeholder 5"/>
          <p:cNvSpPr>
            <a:spLocks noGrp="1"/>
          </p:cNvSpPr>
          <p:nvPr>
            <p:ph type="ftr" sz="quarter" idx="11"/>
          </p:nvPr>
        </p:nvSpPr>
        <p:spPr/>
        <p:txBody>
          <a:bodyPr/>
          <a:lstStyle/>
          <a:p>
            <a:r>
              <a:rPr lang="fr-FR"/>
              <a:t>The cross-etp on industrial safety	www.industrialsafety-tp.org</a:t>
            </a:r>
            <a:endParaRPr lang="en-GB" dirty="0"/>
          </a:p>
        </p:txBody>
      </p:sp>
      <p:sp>
        <p:nvSpPr>
          <p:cNvPr id="2" name="Slide Number Placeholder 1"/>
          <p:cNvSpPr>
            <a:spLocks noGrp="1"/>
          </p:cNvSpPr>
          <p:nvPr>
            <p:ph type="sldNum" sz="quarter" idx="12"/>
          </p:nvPr>
        </p:nvSpPr>
        <p:spPr/>
        <p:txBody>
          <a:bodyPr/>
          <a:lstStyle/>
          <a:p>
            <a:fld id="{2A013F82-EE5E-44EE-A61D-E31C6657F26F}" type="slidenum">
              <a:rPr lang="en-GB" smtClean="0"/>
              <a:t>1</a:t>
            </a:fld>
            <a:endParaRPr lang="en-GB"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5400" y="286603"/>
            <a:ext cx="10460280" cy="694125"/>
          </a:xfrm>
        </p:spPr>
        <p:txBody>
          <a:bodyPr>
            <a:noAutofit/>
          </a:bodyPr>
          <a:lstStyle/>
          <a:p>
            <a:r>
              <a:rPr lang="fr-FR" b="1" dirty="0"/>
              <a:t>Open innovation &amp; </a:t>
            </a:r>
            <a:r>
              <a:rPr lang="fr-FR" b="1" u="sng" dirty="0" err="1"/>
              <a:t>sustainable</a:t>
            </a:r>
            <a:r>
              <a:rPr lang="fr-FR" b="1" dirty="0"/>
              <a:t> </a:t>
            </a:r>
            <a:r>
              <a:rPr lang="fr-FR" b="1" dirty="0" err="1"/>
              <a:t>growth</a:t>
            </a:r>
            <a:endParaRPr lang="fr-FR" b="1" dirty="0"/>
          </a:p>
        </p:txBody>
      </p:sp>
      <p:sp>
        <p:nvSpPr>
          <p:cNvPr id="4" name="Espace réservé de la date 3"/>
          <p:cNvSpPr>
            <a:spLocks noGrp="1"/>
          </p:cNvSpPr>
          <p:nvPr>
            <p:ph type="dt" sz="half" idx="10"/>
          </p:nvPr>
        </p:nvSpPr>
        <p:spPr/>
        <p:txBody>
          <a:bodyPr/>
          <a:lstStyle/>
          <a:p>
            <a:fld id="{0EC11598-A793-48DD-852B-8DF67FE1010C}" type="datetime4">
              <a:rPr lang="en-US" smtClean="0"/>
              <a:t>February 26, 2018</a:t>
            </a:fld>
            <a:endParaRPr lang="en-US" dirty="0"/>
          </a:p>
        </p:txBody>
      </p:sp>
      <p:sp>
        <p:nvSpPr>
          <p:cNvPr id="5" name="Espace réservé du pied de page 4"/>
          <p:cNvSpPr>
            <a:spLocks noGrp="1"/>
          </p:cNvSpPr>
          <p:nvPr>
            <p:ph type="ftr" sz="quarter" idx="11"/>
          </p:nvPr>
        </p:nvSpPr>
        <p:spPr/>
        <p:txBody>
          <a:bodyPr/>
          <a:lstStyle/>
          <a:p>
            <a:r>
              <a:rPr lang="fr-FR"/>
              <a:t>The cross-etp on industrial safety	www.industrialsafety-tp.org</a:t>
            </a:r>
            <a:endParaRPr lang="en-GB" dirty="0"/>
          </a:p>
        </p:txBody>
      </p:sp>
      <p:sp>
        <p:nvSpPr>
          <p:cNvPr id="6" name="Espace réservé du numéro de diapositive 5"/>
          <p:cNvSpPr>
            <a:spLocks noGrp="1"/>
          </p:cNvSpPr>
          <p:nvPr>
            <p:ph type="sldNum" sz="quarter" idx="12"/>
          </p:nvPr>
        </p:nvSpPr>
        <p:spPr/>
        <p:txBody>
          <a:bodyPr/>
          <a:lstStyle/>
          <a:p>
            <a:fld id="{2A013F82-EE5E-44EE-A61D-E31C6657F26F}" type="slidenum">
              <a:rPr lang="en-GB" smtClean="0"/>
              <a:t>10</a:t>
            </a:fld>
            <a:endParaRPr lang="en-GB" dirty="0"/>
          </a:p>
        </p:txBody>
      </p:sp>
      <p:pic>
        <p:nvPicPr>
          <p:cNvPr id="8" name="Picture 4"/>
          <p:cNvPicPr>
            <a:picLocks noChangeAspect="1" noChangeArrowheads="1"/>
          </p:cNvPicPr>
          <p:nvPr/>
        </p:nvPicPr>
        <p:blipFill>
          <a:blip r:embed="rId2" cstate="print"/>
          <a:srcRect l="33594" t="15625" r="31250" b="5000"/>
          <a:stretch>
            <a:fillRect/>
          </a:stretch>
        </p:blipFill>
        <p:spPr bwMode="auto">
          <a:xfrm>
            <a:off x="5839498" y="1737720"/>
            <a:ext cx="2025057" cy="3366014"/>
          </a:xfrm>
          <a:prstGeom prst="rect">
            <a:avLst/>
          </a:prstGeom>
          <a:noFill/>
          <a:ln w="12700">
            <a:noFill/>
            <a:miter lim="800000"/>
            <a:headEnd/>
            <a:tailEnd/>
          </a:ln>
        </p:spPr>
      </p:pic>
      <p:graphicFrame>
        <p:nvGraphicFramePr>
          <p:cNvPr id="9" name="Diagramme 8"/>
          <p:cNvGraphicFramePr/>
          <p:nvPr>
            <p:extLst/>
          </p:nvPr>
        </p:nvGraphicFramePr>
        <p:xfrm>
          <a:off x="1874877" y="1235645"/>
          <a:ext cx="5424238" cy="3827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ZoneTexte 12"/>
          <p:cNvSpPr txBox="1">
            <a:spLocks noChangeArrowheads="1"/>
          </p:cNvSpPr>
          <p:nvPr/>
        </p:nvSpPr>
        <p:spPr bwMode="auto">
          <a:xfrm>
            <a:off x="7850519" y="1799976"/>
            <a:ext cx="1866669" cy="2433038"/>
          </a:xfrm>
          <a:prstGeom prst="rect">
            <a:avLst/>
          </a:prstGeom>
          <a:noFill/>
          <a:ln w="9525">
            <a:noFill/>
            <a:miter lim="800000"/>
            <a:headEnd/>
            <a:tailEnd/>
          </a:ln>
        </p:spPr>
        <p:txBody>
          <a:bodyPr wrap="square" lIns="82589" tIns="41294" rIns="82589" bIns="41294">
            <a:spAutoFit/>
          </a:bodyPr>
          <a:lstStyle>
            <a:defPPr>
              <a:defRPr lang="en-US"/>
            </a:defPPr>
            <a:lvl1pPr algn="l" rtl="0" fontAlgn="base">
              <a:spcBef>
                <a:spcPct val="0"/>
              </a:spcBef>
              <a:spcAft>
                <a:spcPct val="0"/>
              </a:spcAft>
              <a:defRPr sz="1600" kern="1200">
                <a:solidFill>
                  <a:schemeClr val="bg1"/>
                </a:solidFill>
                <a:latin typeface="Arial Black" pitchFamily="34" charset="0"/>
                <a:ea typeface="+mn-ea"/>
                <a:cs typeface="+mn-cs"/>
              </a:defRPr>
            </a:lvl1pPr>
            <a:lvl2pPr marL="457200" algn="l" rtl="0" fontAlgn="base">
              <a:spcBef>
                <a:spcPct val="0"/>
              </a:spcBef>
              <a:spcAft>
                <a:spcPct val="0"/>
              </a:spcAft>
              <a:defRPr sz="1600" kern="1200">
                <a:solidFill>
                  <a:schemeClr val="bg1"/>
                </a:solidFill>
                <a:latin typeface="Arial Black" pitchFamily="34" charset="0"/>
                <a:ea typeface="+mn-ea"/>
                <a:cs typeface="+mn-cs"/>
              </a:defRPr>
            </a:lvl2pPr>
            <a:lvl3pPr marL="914400" algn="l" rtl="0" fontAlgn="base">
              <a:spcBef>
                <a:spcPct val="0"/>
              </a:spcBef>
              <a:spcAft>
                <a:spcPct val="0"/>
              </a:spcAft>
              <a:defRPr sz="1600" kern="1200">
                <a:solidFill>
                  <a:schemeClr val="bg1"/>
                </a:solidFill>
                <a:latin typeface="Arial Black" pitchFamily="34" charset="0"/>
                <a:ea typeface="+mn-ea"/>
                <a:cs typeface="+mn-cs"/>
              </a:defRPr>
            </a:lvl3pPr>
            <a:lvl4pPr marL="1371600" algn="l" rtl="0" fontAlgn="base">
              <a:spcBef>
                <a:spcPct val="0"/>
              </a:spcBef>
              <a:spcAft>
                <a:spcPct val="0"/>
              </a:spcAft>
              <a:defRPr sz="1600" kern="1200">
                <a:solidFill>
                  <a:schemeClr val="bg1"/>
                </a:solidFill>
                <a:latin typeface="Arial Black" pitchFamily="34" charset="0"/>
                <a:ea typeface="+mn-ea"/>
                <a:cs typeface="+mn-cs"/>
              </a:defRPr>
            </a:lvl4pPr>
            <a:lvl5pPr marL="1828800" algn="l" rtl="0" fontAlgn="base">
              <a:spcBef>
                <a:spcPct val="0"/>
              </a:spcBef>
              <a:spcAft>
                <a:spcPct val="0"/>
              </a:spcAft>
              <a:defRPr sz="1600" kern="1200">
                <a:solidFill>
                  <a:schemeClr val="bg1"/>
                </a:solidFill>
                <a:latin typeface="Arial Black" pitchFamily="34" charset="0"/>
                <a:ea typeface="+mn-ea"/>
                <a:cs typeface="+mn-cs"/>
              </a:defRPr>
            </a:lvl5pPr>
            <a:lvl6pPr marL="2286000" algn="l" defTabSz="914400" rtl="0" eaLnBrk="1" latinLnBrk="0" hangingPunct="1">
              <a:defRPr sz="1600" kern="1200">
                <a:solidFill>
                  <a:schemeClr val="bg1"/>
                </a:solidFill>
                <a:latin typeface="Arial Black" pitchFamily="34" charset="0"/>
                <a:ea typeface="+mn-ea"/>
                <a:cs typeface="+mn-cs"/>
              </a:defRPr>
            </a:lvl6pPr>
            <a:lvl7pPr marL="2743200" algn="l" defTabSz="914400" rtl="0" eaLnBrk="1" latinLnBrk="0" hangingPunct="1">
              <a:defRPr sz="1600" kern="1200">
                <a:solidFill>
                  <a:schemeClr val="bg1"/>
                </a:solidFill>
                <a:latin typeface="Arial Black" pitchFamily="34" charset="0"/>
                <a:ea typeface="+mn-ea"/>
                <a:cs typeface="+mn-cs"/>
              </a:defRPr>
            </a:lvl7pPr>
            <a:lvl8pPr marL="3200400" algn="l" defTabSz="914400" rtl="0" eaLnBrk="1" latinLnBrk="0" hangingPunct="1">
              <a:defRPr sz="1600" kern="1200">
                <a:solidFill>
                  <a:schemeClr val="bg1"/>
                </a:solidFill>
                <a:latin typeface="Arial Black" pitchFamily="34" charset="0"/>
                <a:ea typeface="+mn-ea"/>
                <a:cs typeface="+mn-cs"/>
              </a:defRPr>
            </a:lvl8pPr>
            <a:lvl9pPr marL="3657600" algn="l" defTabSz="914400" rtl="0" eaLnBrk="1" latinLnBrk="0" hangingPunct="1">
              <a:defRPr sz="1600" kern="1200">
                <a:solidFill>
                  <a:schemeClr val="bg1"/>
                </a:solidFill>
                <a:latin typeface="Arial Black" pitchFamily="34" charset="0"/>
                <a:ea typeface="+mn-ea"/>
                <a:cs typeface="+mn-cs"/>
              </a:defRPr>
            </a:lvl9pPr>
          </a:lstStyle>
          <a:p>
            <a:r>
              <a:rPr lang="en-US" b="1" i="1" dirty="0">
                <a:solidFill>
                  <a:schemeClr val="tx1"/>
                </a:solidFill>
                <a:latin typeface="Arial" pitchFamily="34" charset="0"/>
                <a:cs typeface="Arial" pitchFamily="34" charset="0"/>
              </a:rPr>
              <a:t>Smart growth</a:t>
            </a:r>
          </a:p>
          <a:p>
            <a:r>
              <a:rPr lang="en-US" i="1" dirty="0">
                <a:solidFill>
                  <a:schemeClr val="tx1"/>
                </a:solidFill>
                <a:latin typeface="Arial" pitchFamily="34" charset="0"/>
                <a:cs typeface="Arial" pitchFamily="34" charset="0"/>
              </a:rPr>
              <a:t>Innovation / </a:t>
            </a:r>
          </a:p>
          <a:p>
            <a:r>
              <a:rPr lang="en-US" i="1" dirty="0">
                <a:solidFill>
                  <a:schemeClr val="tx1"/>
                </a:solidFill>
                <a:latin typeface="Arial" pitchFamily="34" charset="0"/>
                <a:cs typeface="Arial" pitchFamily="34" charset="0"/>
              </a:rPr>
              <a:t>education</a:t>
            </a:r>
          </a:p>
          <a:p>
            <a:endParaRPr lang="en-US" i="1" dirty="0">
              <a:solidFill>
                <a:schemeClr val="tx1"/>
              </a:solidFill>
              <a:latin typeface="Arial" pitchFamily="34" charset="0"/>
              <a:cs typeface="Arial" pitchFamily="34" charset="0"/>
            </a:endParaRPr>
          </a:p>
          <a:p>
            <a:r>
              <a:rPr lang="en-US" b="1" i="1" dirty="0">
                <a:solidFill>
                  <a:schemeClr val="tx1"/>
                </a:solidFill>
                <a:latin typeface="Arial" pitchFamily="34" charset="0"/>
                <a:cs typeface="Arial" pitchFamily="34" charset="0"/>
              </a:rPr>
              <a:t>Sustainable growth</a:t>
            </a:r>
            <a:br>
              <a:rPr lang="en-US" b="1" i="1" dirty="0">
                <a:solidFill>
                  <a:schemeClr val="tx1"/>
                </a:solidFill>
                <a:latin typeface="Arial" pitchFamily="34" charset="0"/>
                <a:cs typeface="Arial" pitchFamily="34" charset="0"/>
              </a:rPr>
            </a:br>
            <a:r>
              <a:rPr lang="en-US" i="1" dirty="0">
                <a:solidFill>
                  <a:schemeClr val="tx1"/>
                </a:solidFill>
                <a:latin typeface="Arial" pitchFamily="34" charset="0"/>
                <a:cs typeface="Arial" pitchFamily="34" charset="0"/>
              </a:rPr>
              <a:t>climate/energy/</a:t>
            </a:r>
            <a:br>
              <a:rPr lang="en-US" i="1" dirty="0">
                <a:solidFill>
                  <a:schemeClr val="tx1"/>
                </a:solidFill>
                <a:latin typeface="Arial" pitchFamily="34" charset="0"/>
                <a:cs typeface="Arial" pitchFamily="34" charset="0"/>
              </a:rPr>
            </a:br>
            <a:r>
              <a:rPr lang="en-US" i="1" dirty="0">
                <a:solidFill>
                  <a:schemeClr val="tx1"/>
                </a:solidFill>
                <a:latin typeface="Arial" pitchFamily="34" charset="0"/>
                <a:cs typeface="Arial" pitchFamily="34" charset="0"/>
              </a:rPr>
              <a:t>mobility</a:t>
            </a:r>
          </a:p>
          <a:p>
            <a:r>
              <a:rPr lang="en-US" i="1" dirty="0">
                <a:solidFill>
                  <a:schemeClr val="tx1"/>
                </a:solidFill>
                <a:latin typeface="Arial" pitchFamily="34" charset="0"/>
                <a:cs typeface="Arial" pitchFamily="34" charset="0"/>
              </a:rPr>
              <a:t>competitiveness</a:t>
            </a:r>
          </a:p>
          <a:p>
            <a:endParaRPr lang="en-US" i="1" dirty="0">
              <a:solidFill>
                <a:schemeClr val="tx1"/>
              </a:solidFill>
              <a:latin typeface="Arial" pitchFamily="34" charset="0"/>
              <a:cs typeface="Arial" pitchFamily="34" charset="0"/>
            </a:endParaRPr>
          </a:p>
          <a:p>
            <a:r>
              <a:rPr lang="en-US" b="1" i="1" dirty="0">
                <a:solidFill>
                  <a:schemeClr val="tx1"/>
                </a:solidFill>
                <a:latin typeface="Arial" pitchFamily="34" charset="0"/>
                <a:cs typeface="Arial" pitchFamily="34" charset="0"/>
              </a:rPr>
              <a:t>Inclusive</a:t>
            </a:r>
            <a:br>
              <a:rPr lang="en-US" b="1" i="1" dirty="0">
                <a:solidFill>
                  <a:schemeClr val="tx1"/>
                </a:solidFill>
                <a:latin typeface="Arial" pitchFamily="34" charset="0"/>
                <a:cs typeface="Arial" pitchFamily="34" charset="0"/>
              </a:rPr>
            </a:br>
            <a:r>
              <a:rPr lang="en-US" i="1" dirty="0">
                <a:solidFill>
                  <a:schemeClr val="tx1"/>
                </a:solidFill>
                <a:latin typeface="Arial" pitchFamily="34" charset="0"/>
                <a:cs typeface="Arial" pitchFamily="34" charset="0"/>
              </a:rPr>
              <a:t>poverty</a:t>
            </a:r>
            <a:endParaRPr lang="en-US" b="1" i="1" dirty="0">
              <a:solidFill>
                <a:schemeClr val="tx1"/>
              </a:solidFill>
              <a:latin typeface="Arial" pitchFamily="34" charset="0"/>
              <a:cs typeface="Arial" pitchFamily="34" charset="0"/>
            </a:endParaRPr>
          </a:p>
        </p:txBody>
      </p:sp>
      <p:sp>
        <p:nvSpPr>
          <p:cNvPr id="11" name="ZoneTexte 10"/>
          <p:cNvSpPr txBox="1"/>
          <p:nvPr/>
        </p:nvSpPr>
        <p:spPr>
          <a:xfrm>
            <a:off x="2014728" y="5297947"/>
            <a:ext cx="5845865"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b="1" dirty="0"/>
              <a:t>Embedded safety and emerging risk management for a competitive Europe</a:t>
            </a:r>
            <a:endParaRPr lang="fr-FR" sz="2400" b="1" dirty="0"/>
          </a:p>
        </p:txBody>
      </p:sp>
      <p:sp>
        <p:nvSpPr>
          <p:cNvPr id="12" name="ZoneTexte 11"/>
          <p:cNvSpPr txBox="1"/>
          <p:nvPr/>
        </p:nvSpPr>
        <p:spPr>
          <a:xfrm>
            <a:off x="572172" y="1203914"/>
            <a:ext cx="1903023" cy="2369880"/>
          </a:xfrm>
          <a:prstGeom prst="rect">
            <a:avLst/>
          </a:prstGeom>
          <a:effectLst>
            <a:outerShdw blurRad="50800" dist="38100" dir="13500000" algn="b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spcAft>
                <a:spcPts val="600"/>
              </a:spcAft>
              <a:defRPr/>
            </a:pPr>
            <a:r>
              <a:rPr lang="en-US" sz="1600" dirty="0">
                <a:solidFill>
                  <a:schemeClr val="bg1"/>
                </a:solidFill>
              </a:rPr>
              <a:t>Climate change</a:t>
            </a:r>
          </a:p>
          <a:p>
            <a:pPr algn="r">
              <a:spcAft>
                <a:spcPts val="600"/>
              </a:spcAft>
              <a:defRPr/>
            </a:pPr>
            <a:r>
              <a:rPr lang="en-US" sz="1600" dirty="0">
                <a:solidFill>
                  <a:schemeClr val="bg1"/>
                </a:solidFill>
              </a:rPr>
              <a:t>Clean energy</a:t>
            </a:r>
          </a:p>
          <a:p>
            <a:pPr algn="r">
              <a:spcAft>
                <a:spcPts val="600"/>
              </a:spcAft>
              <a:defRPr/>
            </a:pPr>
            <a:r>
              <a:rPr lang="en-US" sz="1600" dirty="0">
                <a:solidFill>
                  <a:schemeClr val="bg1"/>
                </a:solidFill>
              </a:rPr>
              <a:t>Sustainable transport</a:t>
            </a:r>
          </a:p>
          <a:p>
            <a:pPr algn="r">
              <a:spcAft>
                <a:spcPts val="600"/>
              </a:spcAft>
              <a:defRPr/>
            </a:pPr>
            <a:r>
              <a:rPr lang="en-US" sz="1600" dirty="0">
                <a:solidFill>
                  <a:schemeClr val="bg1"/>
                </a:solidFill>
              </a:rPr>
              <a:t>Sustainable industrial production</a:t>
            </a:r>
          </a:p>
          <a:p>
            <a:pPr algn="r">
              <a:spcAft>
                <a:spcPts val="600"/>
              </a:spcAft>
              <a:defRPr/>
            </a:pPr>
            <a:r>
              <a:rPr lang="en-US" sz="1600" dirty="0">
                <a:solidFill>
                  <a:schemeClr val="bg1"/>
                </a:solidFill>
              </a:rPr>
              <a:t>Aging population</a:t>
            </a:r>
          </a:p>
        </p:txBody>
      </p:sp>
      <p:pic>
        <p:nvPicPr>
          <p:cNvPr id="3074" name="Picture 2" descr="http://ec.europa.eu/energy/sites/ener/files/styles/main_image_static_page/public/framework2030.jpg?itok=0PmVDTv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80176" y="4840803"/>
            <a:ext cx="1854112" cy="7399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9829321" y="702374"/>
            <a:ext cx="1849756" cy="2440104"/>
          </a:xfrm>
          <a:prstGeom prst="rect">
            <a:avLst/>
          </a:prstGeom>
          <a:ln>
            <a:noFill/>
          </a:ln>
          <a:effectLst>
            <a:outerShdw blurRad="292100" dist="139700" dir="2700000" algn="tl" rotWithShape="0">
              <a:srgbClr val="333333">
                <a:alpha val="65000"/>
              </a:srgbClr>
            </a:outerShdw>
          </a:effectLst>
        </p:spPr>
      </p:pic>
      <p:pic>
        <p:nvPicPr>
          <p:cNvPr id="13" name="Image 12"/>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812033" y="3429000"/>
            <a:ext cx="1867044" cy="24663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792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4E8EEE-902C-4BEF-93EC-232EEB88D541}"/>
              </a:ext>
            </a:extLst>
          </p:cNvPr>
          <p:cNvSpPr>
            <a:spLocks noGrp="1"/>
          </p:cNvSpPr>
          <p:nvPr>
            <p:ph type="title"/>
          </p:nvPr>
        </p:nvSpPr>
        <p:spPr/>
        <p:txBody>
          <a:bodyPr>
            <a:normAutofit fontScale="90000"/>
          </a:bodyPr>
          <a:lstStyle/>
          <a:p>
            <a:r>
              <a:rPr lang="fr-FR" dirty="0" err="1"/>
              <a:t>Today</a:t>
            </a:r>
            <a:r>
              <a:rPr lang="fr-FR" dirty="0"/>
              <a:t> main drivers </a:t>
            </a:r>
            <a:r>
              <a:rPr lang="fr-FR" dirty="0" err="1"/>
              <a:t>that</a:t>
            </a:r>
            <a:r>
              <a:rPr lang="fr-FR" dirty="0"/>
              <a:t> have an impact on </a:t>
            </a:r>
            <a:r>
              <a:rPr lang="fr-FR" dirty="0" err="1"/>
              <a:t>industrial</a:t>
            </a:r>
            <a:r>
              <a:rPr lang="fr-FR" dirty="0"/>
              <a:t> </a:t>
            </a:r>
            <a:r>
              <a:rPr lang="fr-FR" dirty="0" err="1"/>
              <a:t>safety</a:t>
            </a:r>
            <a:endParaRPr lang="en-US" dirty="0"/>
          </a:p>
        </p:txBody>
      </p:sp>
      <p:sp>
        <p:nvSpPr>
          <p:cNvPr id="4" name="Espace réservé de la date 3">
            <a:extLst>
              <a:ext uri="{FF2B5EF4-FFF2-40B4-BE49-F238E27FC236}">
                <a16:creationId xmlns:a16="http://schemas.microsoft.com/office/drawing/2014/main" id="{EE2CDCF1-8699-4CD4-A770-5E53E0A71B90}"/>
              </a:ext>
            </a:extLst>
          </p:cNvPr>
          <p:cNvSpPr>
            <a:spLocks noGrp="1"/>
          </p:cNvSpPr>
          <p:nvPr>
            <p:ph type="dt" sz="half" idx="10"/>
          </p:nvPr>
        </p:nvSpPr>
        <p:spPr/>
        <p:txBody>
          <a:bodyPr/>
          <a:lstStyle/>
          <a:p>
            <a:fld id="{0EC11598-A793-48DD-852B-8DF67FE1010C}" type="datetime4">
              <a:rPr lang="en-US" smtClean="0"/>
              <a:t>February 26, 2018</a:t>
            </a:fld>
            <a:endParaRPr lang="en-US" dirty="0"/>
          </a:p>
        </p:txBody>
      </p:sp>
      <p:sp>
        <p:nvSpPr>
          <p:cNvPr id="5" name="Espace réservé du pied de page 4">
            <a:extLst>
              <a:ext uri="{FF2B5EF4-FFF2-40B4-BE49-F238E27FC236}">
                <a16:creationId xmlns:a16="http://schemas.microsoft.com/office/drawing/2014/main" id="{6C556D48-2516-44AB-BA0F-C1DBED2A055C}"/>
              </a:ext>
            </a:extLst>
          </p:cNvPr>
          <p:cNvSpPr>
            <a:spLocks noGrp="1"/>
          </p:cNvSpPr>
          <p:nvPr>
            <p:ph type="ftr" sz="quarter" idx="11"/>
          </p:nvPr>
        </p:nvSpPr>
        <p:spPr/>
        <p:txBody>
          <a:bodyPr/>
          <a:lstStyle/>
          <a:p>
            <a:r>
              <a:rPr lang="fr-FR"/>
              <a:t>The cross-etp on industrial safety	www.industrialsafety-tp.org</a:t>
            </a:r>
            <a:endParaRPr lang="en-GB" dirty="0"/>
          </a:p>
        </p:txBody>
      </p:sp>
      <p:sp>
        <p:nvSpPr>
          <p:cNvPr id="6" name="Espace réservé du numéro de diapositive 5">
            <a:extLst>
              <a:ext uri="{FF2B5EF4-FFF2-40B4-BE49-F238E27FC236}">
                <a16:creationId xmlns:a16="http://schemas.microsoft.com/office/drawing/2014/main" id="{CF0A2319-6F0A-48A3-A03E-2BA3A5466452}"/>
              </a:ext>
            </a:extLst>
          </p:cNvPr>
          <p:cNvSpPr>
            <a:spLocks noGrp="1"/>
          </p:cNvSpPr>
          <p:nvPr>
            <p:ph type="sldNum" sz="quarter" idx="12"/>
          </p:nvPr>
        </p:nvSpPr>
        <p:spPr/>
        <p:txBody>
          <a:bodyPr/>
          <a:lstStyle/>
          <a:p>
            <a:fld id="{2A013F82-EE5E-44EE-A61D-E31C6657F26F}" type="slidenum">
              <a:rPr lang="en-GB" smtClean="0"/>
              <a:t>11</a:t>
            </a:fld>
            <a:endParaRPr lang="en-GB" dirty="0"/>
          </a:p>
        </p:txBody>
      </p:sp>
      <p:graphicFrame>
        <p:nvGraphicFramePr>
          <p:cNvPr id="8" name="Diagramme 7">
            <a:extLst>
              <a:ext uri="{FF2B5EF4-FFF2-40B4-BE49-F238E27FC236}">
                <a16:creationId xmlns:a16="http://schemas.microsoft.com/office/drawing/2014/main" id="{A0A76843-EF85-4E98-865A-1C96D52F9C6A}"/>
              </a:ext>
            </a:extLst>
          </p:cNvPr>
          <p:cNvGraphicFramePr/>
          <p:nvPr>
            <p:extLst/>
          </p:nvPr>
        </p:nvGraphicFramePr>
        <p:xfrm>
          <a:off x="-816768" y="1268760"/>
          <a:ext cx="10991396" cy="7992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980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1BC74-C4C4-414D-8EF9-604459736AAF}"/>
              </a:ext>
            </a:extLst>
          </p:cNvPr>
          <p:cNvSpPr>
            <a:spLocks noGrp="1"/>
          </p:cNvSpPr>
          <p:nvPr>
            <p:ph type="ctrTitle"/>
          </p:nvPr>
        </p:nvSpPr>
        <p:spPr>
          <a:xfrm>
            <a:off x="1097280" y="1916832"/>
            <a:ext cx="10058400" cy="4032448"/>
          </a:xfrm>
        </p:spPr>
        <p:txBody>
          <a:bodyPr>
            <a:normAutofit fontScale="90000"/>
          </a:bodyPr>
          <a:lstStyle/>
          <a:p>
            <a:r>
              <a:rPr lang="fr-FR" sz="6600" b="1" dirty="0">
                <a:latin typeface="Arial Black" panose="020B0A04020102020204" pitchFamily="34" charset="0"/>
              </a:rPr>
              <a:t>Part III</a:t>
            </a:r>
            <a:br>
              <a:rPr lang="fr-FR" sz="6600" b="1" dirty="0">
                <a:latin typeface="Arial Black" panose="020B0A04020102020204" pitchFamily="34" charset="0"/>
              </a:rPr>
            </a:br>
            <a:r>
              <a:rPr lang="fr-FR" sz="6600" b="1" dirty="0">
                <a:latin typeface="Arial Black" panose="020B0A04020102020204" pitchFamily="34" charset="0"/>
              </a:rPr>
              <a:t>SAF€RA: Emergence of a new collaborative </a:t>
            </a:r>
            <a:r>
              <a:rPr lang="fr-FR" sz="6600" b="1" dirty="0" err="1">
                <a:latin typeface="Arial Black" panose="020B0A04020102020204" pitchFamily="34" charset="0"/>
              </a:rPr>
              <a:t>work</a:t>
            </a:r>
            <a:r>
              <a:rPr lang="fr-FR" sz="6600" b="1" dirty="0">
                <a:latin typeface="Arial Black" panose="020B0A04020102020204" pitchFamily="34" charset="0"/>
              </a:rPr>
              <a:t> programme on </a:t>
            </a:r>
            <a:r>
              <a:rPr lang="fr-FR" sz="6600" b="1" dirty="0" err="1">
                <a:latin typeface="Arial Black" panose="020B0A04020102020204" pitchFamily="34" charset="0"/>
              </a:rPr>
              <a:t>industrial</a:t>
            </a:r>
            <a:r>
              <a:rPr lang="fr-FR" sz="6600" b="1" dirty="0">
                <a:latin typeface="Arial Black" panose="020B0A04020102020204" pitchFamily="34" charset="0"/>
              </a:rPr>
              <a:t> </a:t>
            </a:r>
            <a:r>
              <a:rPr lang="fr-FR" sz="6600" b="1" dirty="0" err="1">
                <a:latin typeface="Arial Black" panose="020B0A04020102020204" pitchFamily="34" charset="0"/>
              </a:rPr>
              <a:t>safety</a:t>
            </a:r>
            <a:endParaRPr lang="en-US" sz="6600" b="1" dirty="0">
              <a:latin typeface="Arial Black" panose="020B0A04020102020204" pitchFamily="34" charset="0"/>
            </a:endParaRPr>
          </a:p>
        </p:txBody>
      </p:sp>
      <p:sp>
        <p:nvSpPr>
          <p:cNvPr id="4" name="Espace réservé de la date 3">
            <a:extLst>
              <a:ext uri="{FF2B5EF4-FFF2-40B4-BE49-F238E27FC236}">
                <a16:creationId xmlns:a16="http://schemas.microsoft.com/office/drawing/2014/main" id="{C560DAF7-2AA0-4903-896C-EF3A60B3B820}"/>
              </a:ext>
            </a:extLst>
          </p:cNvPr>
          <p:cNvSpPr>
            <a:spLocks noGrp="1"/>
          </p:cNvSpPr>
          <p:nvPr>
            <p:ph type="dt" sz="half" idx="10"/>
          </p:nvPr>
        </p:nvSpPr>
        <p:spPr/>
        <p:txBody>
          <a:bodyPr/>
          <a:lstStyle/>
          <a:p>
            <a:fld id="{CA2CF9B6-792B-452B-A4C3-87D20B2DE33D}" type="datetime4">
              <a:rPr lang="en-US" smtClean="0"/>
              <a:t>February 26, 2018</a:t>
            </a:fld>
            <a:endParaRPr lang="en-US" dirty="0"/>
          </a:p>
        </p:txBody>
      </p:sp>
      <p:sp>
        <p:nvSpPr>
          <p:cNvPr id="5" name="Espace réservé du pied de page 4">
            <a:extLst>
              <a:ext uri="{FF2B5EF4-FFF2-40B4-BE49-F238E27FC236}">
                <a16:creationId xmlns:a16="http://schemas.microsoft.com/office/drawing/2014/main" id="{64855347-A6C8-4E1C-A692-0BB3164F6F84}"/>
              </a:ext>
            </a:extLst>
          </p:cNvPr>
          <p:cNvSpPr>
            <a:spLocks noGrp="1"/>
          </p:cNvSpPr>
          <p:nvPr>
            <p:ph type="ftr" sz="quarter" idx="11"/>
          </p:nvPr>
        </p:nvSpPr>
        <p:spPr/>
        <p:txBody>
          <a:bodyPr/>
          <a:lstStyle/>
          <a:p>
            <a:r>
              <a:rPr lang="fr-FR"/>
              <a:t>The cross-etp on industrial safety	www.industrialsafety-tp.org</a:t>
            </a:r>
            <a:endParaRPr lang="en-GB" dirty="0"/>
          </a:p>
        </p:txBody>
      </p:sp>
      <p:sp>
        <p:nvSpPr>
          <p:cNvPr id="6" name="Espace réservé du numéro de diapositive 5">
            <a:extLst>
              <a:ext uri="{FF2B5EF4-FFF2-40B4-BE49-F238E27FC236}">
                <a16:creationId xmlns:a16="http://schemas.microsoft.com/office/drawing/2014/main" id="{F01EC447-0EFB-4FF3-B217-1C847EF7F641}"/>
              </a:ext>
            </a:extLst>
          </p:cNvPr>
          <p:cNvSpPr>
            <a:spLocks noGrp="1"/>
          </p:cNvSpPr>
          <p:nvPr>
            <p:ph type="sldNum" sz="quarter" idx="12"/>
          </p:nvPr>
        </p:nvSpPr>
        <p:spPr/>
        <p:txBody>
          <a:bodyPr/>
          <a:lstStyle/>
          <a:p>
            <a:fld id="{2A013F82-EE5E-44EE-A61D-E31C6657F26F}" type="slidenum">
              <a:rPr lang="en-GB" smtClean="0"/>
              <a:t>12</a:t>
            </a:fld>
            <a:endParaRPr lang="en-GB" dirty="0"/>
          </a:p>
        </p:txBody>
      </p:sp>
    </p:spTree>
    <p:extLst>
      <p:ext uri="{BB962C8B-B14F-4D97-AF65-F5344CB8AC3E}">
        <p14:creationId xmlns:p14="http://schemas.microsoft.com/office/powerpoint/2010/main" val="92907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3746" y="1124744"/>
            <a:ext cx="7548878" cy="5112568"/>
          </a:xfrm>
        </p:spPr>
        <p:txBody>
          <a:bodyPr>
            <a:noAutofit/>
          </a:bodyPr>
          <a:lstStyle/>
          <a:p>
            <a:r>
              <a:rPr lang="en-US" b="1" dirty="0"/>
              <a:t>2013: 1</a:t>
            </a:r>
            <a:r>
              <a:rPr lang="en-US" b="1" baseline="30000" dirty="0"/>
              <a:t>st</a:t>
            </a:r>
            <a:r>
              <a:rPr lang="en-US" b="1" dirty="0"/>
              <a:t> joint call on “Human and organizational factors including the value of industrial safety” </a:t>
            </a:r>
          </a:p>
          <a:p>
            <a:pPr lvl="1"/>
            <a:r>
              <a:rPr lang="en-US" dirty="0"/>
              <a:t>53 applications (requesting 9.44 M€)</a:t>
            </a:r>
          </a:p>
          <a:p>
            <a:pPr lvl="1"/>
            <a:r>
              <a:rPr lang="en-US" dirty="0"/>
              <a:t>12 projects</a:t>
            </a:r>
            <a:r>
              <a:rPr lang="fr-FR" dirty="0"/>
              <a:t> </a:t>
            </a:r>
            <a:r>
              <a:rPr lang="en-US" dirty="0"/>
              <a:t>funded</a:t>
            </a:r>
            <a:r>
              <a:rPr lang="fr-FR" dirty="0"/>
              <a:t> (</a:t>
            </a:r>
            <a:r>
              <a:rPr lang="en-GB" dirty="0"/>
              <a:t>3.4 M€)</a:t>
            </a:r>
          </a:p>
          <a:p>
            <a:r>
              <a:rPr lang="en-US" b="1" dirty="0"/>
              <a:t>2014: 2</a:t>
            </a:r>
            <a:r>
              <a:rPr lang="en-US" b="1" baseline="30000" dirty="0"/>
              <a:t>nd</a:t>
            </a:r>
            <a:r>
              <a:rPr lang="en-US" b="1" dirty="0"/>
              <a:t> joint call on “Innovating in safety and safe innovations”</a:t>
            </a:r>
          </a:p>
          <a:p>
            <a:pPr lvl="1"/>
            <a:r>
              <a:rPr lang="en-US" dirty="0"/>
              <a:t>42 applications from 19 countries (requesting 8 M€)</a:t>
            </a:r>
          </a:p>
          <a:p>
            <a:pPr lvl="1"/>
            <a:r>
              <a:rPr lang="en-GB" dirty="0"/>
              <a:t>9 </a:t>
            </a:r>
            <a:r>
              <a:rPr lang="en-US" dirty="0"/>
              <a:t>projects funded  </a:t>
            </a:r>
            <a:r>
              <a:rPr lang="fr-FR" dirty="0"/>
              <a:t>(about </a:t>
            </a:r>
            <a:r>
              <a:rPr lang="en-GB" dirty="0"/>
              <a:t>2 M€)</a:t>
            </a:r>
            <a:endParaRPr lang="en-US" dirty="0"/>
          </a:p>
          <a:p>
            <a:pPr marL="92075" indent="0">
              <a:buNone/>
            </a:pPr>
            <a:r>
              <a:rPr lang="en-GB" b="1" dirty="0"/>
              <a:t>2015</a:t>
            </a:r>
            <a:r>
              <a:rPr lang="en-GB" dirty="0"/>
              <a:t>: 19 organisations funding research on industrial safety decided to create the SAF€RA Partnership to continue operating the ERANET.</a:t>
            </a:r>
            <a:br>
              <a:rPr lang="en-GB" dirty="0"/>
            </a:br>
            <a:r>
              <a:rPr lang="en-GB" dirty="0"/>
              <a:t>EPSC (EU industry association) and IOSH (international org.) joined </a:t>
            </a:r>
          </a:p>
          <a:p>
            <a:r>
              <a:rPr lang="en-US" b="1" dirty="0"/>
              <a:t>2016: 3</a:t>
            </a:r>
            <a:r>
              <a:rPr lang="en-US" b="1" baseline="30000" dirty="0"/>
              <a:t>rd</a:t>
            </a:r>
            <a:r>
              <a:rPr lang="en-US" b="1" dirty="0"/>
              <a:t>  joint call (on-going) with approx. 1.6 M€ available</a:t>
            </a:r>
          </a:p>
          <a:p>
            <a:pPr lvl="1"/>
            <a:r>
              <a:rPr lang="en-US" dirty="0"/>
              <a:t>T1: Big data and intelligent prognostics for life extension of aging facilities </a:t>
            </a:r>
          </a:p>
          <a:p>
            <a:pPr lvl="1"/>
            <a:r>
              <a:rPr lang="en-US" dirty="0"/>
              <a:t>T2: Developing professional competencies and learning from experience</a:t>
            </a:r>
            <a:endParaRPr lang="en-US" sz="1600" dirty="0"/>
          </a:p>
          <a:p>
            <a:r>
              <a:rPr lang="en-US" sz="1800" b="1" dirty="0"/>
              <a:t>2017: Inclusion of a </a:t>
            </a:r>
            <a:r>
              <a:rPr lang="en-US" sz="1800" b="1" dirty="0" err="1"/>
              <a:t>nanosafety</a:t>
            </a:r>
            <a:r>
              <a:rPr lang="en-US" sz="1800" b="1" dirty="0"/>
              <a:t> </a:t>
            </a:r>
            <a:r>
              <a:rPr lang="en-US" sz="1800" b="1" dirty="0" err="1"/>
              <a:t>programme</a:t>
            </a:r>
            <a:r>
              <a:rPr lang="en-US" sz="1800" b="1" dirty="0"/>
              <a:t> &amp; preparation of the 4</a:t>
            </a:r>
            <a:r>
              <a:rPr lang="en-US" sz="1800" b="1" baseline="30000" dirty="0"/>
              <a:t>th</a:t>
            </a:r>
            <a:r>
              <a:rPr lang="en-US" sz="1800" b="1" dirty="0"/>
              <a:t> joint call</a:t>
            </a:r>
            <a:br>
              <a:rPr lang="en-US" sz="1800" b="1" dirty="0"/>
            </a:br>
            <a:r>
              <a:rPr lang="en-US" sz="1800" b="1" dirty="0"/>
              <a:t>New members: Government of Navarra, GRST, BMVIT</a:t>
            </a:r>
          </a:p>
          <a:p>
            <a:endParaRPr lang="en-GB" sz="1800" dirty="0"/>
          </a:p>
        </p:txBody>
      </p:sp>
      <p:sp>
        <p:nvSpPr>
          <p:cNvPr id="5" name="Footer Placeholder 4"/>
          <p:cNvSpPr>
            <a:spLocks noGrp="1"/>
          </p:cNvSpPr>
          <p:nvPr>
            <p:ph type="ftr" sz="quarter" idx="11"/>
          </p:nvPr>
        </p:nvSpPr>
        <p:spPr/>
        <p:txBody>
          <a:bodyPr/>
          <a:lstStyle/>
          <a:p>
            <a:r>
              <a:rPr lang="fr-FR" dirty="0"/>
              <a:t>The cross-</a:t>
            </a:r>
            <a:r>
              <a:rPr lang="fr-FR" dirty="0" err="1"/>
              <a:t>etp</a:t>
            </a:r>
            <a:r>
              <a:rPr lang="fr-FR" dirty="0"/>
              <a:t> on </a:t>
            </a:r>
            <a:r>
              <a:rPr lang="fr-FR" dirty="0" err="1"/>
              <a:t>industrial</a:t>
            </a:r>
            <a:r>
              <a:rPr lang="fr-FR" dirty="0"/>
              <a:t> </a:t>
            </a:r>
            <a:r>
              <a:rPr lang="fr-FR" dirty="0" err="1"/>
              <a:t>safety</a:t>
            </a:r>
            <a:r>
              <a:rPr lang="fr-FR" dirty="0"/>
              <a:t>	www.industrialsafety-tp.org</a:t>
            </a:r>
            <a:endParaRPr lang="en-GB" dirty="0"/>
          </a:p>
        </p:txBody>
      </p:sp>
      <p:sp>
        <p:nvSpPr>
          <p:cNvPr id="6" name="Slide Number Placeholder 5"/>
          <p:cNvSpPr>
            <a:spLocks noGrp="1"/>
          </p:cNvSpPr>
          <p:nvPr>
            <p:ph type="sldNum" sz="quarter" idx="12"/>
          </p:nvPr>
        </p:nvSpPr>
        <p:spPr/>
        <p:txBody>
          <a:bodyPr/>
          <a:lstStyle/>
          <a:p>
            <a:fld id="{2A013F82-EE5E-44EE-A61D-E31C6657F26F}" type="slidenum">
              <a:rPr lang="en-GB" smtClean="0"/>
              <a:t>13</a:t>
            </a:fld>
            <a:endParaRPr lang="en-GB" dirty="0"/>
          </a:p>
        </p:txBody>
      </p:sp>
      <p:pic>
        <p:nvPicPr>
          <p:cNvPr id="7"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2258" y="59029"/>
            <a:ext cx="7502975" cy="923082"/>
          </a:xfrm>
          <a:prstGeom prst="rect">
            <a:avLst/>
          </a:prstGeom>
        </p:spPr>
      </p:pic>
      <p:pic>
        <p:nvPicPr>
          <p:cNvPr id="8" name="Picture 2" descr="http://safera.industrialsafety-tp.org/images/13/SAFERA/fioh.gif"/>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02433" y="1217551"/>
            <a:ext cx="1144242" cy="3784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afera.industrialsafety-tp.org/images/13/SAFERA/MSAH.jpg"/>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66169" y="5007498"/>
            <a:ext cx="648450" cy="311256"/>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6" descr="data:image/jpeg;base64,/9j/4AAQSkZJRgABAgAAZABkAAD/7AARRHVja3kAAQAEAAAAZAAA/+4ADkFkb2JlAGTAAAAAAf/bAIQAAQEBAQEBAQEBAQEBAQEBAQEBAQEBAQEBAQEBAQEBAQEBAQEBAQEBAQEBAQICAgICAgICAgICAwMDAwMDAwMDAwEBAQEBAQECAQECAgIBAgIDAwMDAwMDAwMDAwMDAwMDAwMDAwMDAwMDAwMDAwMDAwMDAwMDAwMDAwMDAwMDAwMD/8AAEQgANwCnAwERAAIRAQMRAf/EAKAAAQACAgMBAQAAAAAAAAAAAAAGBwQIAQUJAwoBAQABBQEBAQAAAAAAAAAAAAABBAUGBwgCAwkQAAEFAAIBBAIBAwMDBQAAAAMBAgQFBgAHERITFAghFSIxQRZRMglhcUIjJDQXGBEAAgEDAwMCAwMLAwUBAAAAAQIDABEEIRIFMQYHIhNBFAhRYSPwcYGRobEyQnIzFfFSosGCNBYXGP/aAAwDAQACEQMRAD8A/fxxSnFK007g++f1y6dmSqax1Z9jpYalHJz+CjCv5ESQJfS6NOtHyoefhyGk/i8TpfvjVF9TE/vpHvT6hPGfZUz4WTmNm8olw0OIomKkfyvJuWFTfQqZNw+K1uHtHwX5D7vhXMx8VcPjXsRLlExBgfiqbWlYW1DCPafg1ajyv+XfGMlKyF0tp5EL1eGyJWtqokpWef8AcsMVRNEjvH9vfVP+vNNy/WZwYm2wcHltBfq2RGrW/pEbD/n+mtsRfSXzBivNzOMs1uiwOy3/AKjIp/4/oq9Osv8Aky+um9mRKrQF0nWtpLK2OJ2qrhSaN5yeEGxLukkWLIzHO/HuShRhov8AVycz/tX6pvGfcM6YnInK4vLc2HzCBoiT0/FiLhR98ioB8TWEdy/TZ5D4KF8rAGNyWMgufYciSw6/hyBCT9yM5+wV6HIqKiKn5RURUX/VF/pzpMG4uOlc+9NK54pTilOKU4pTilOKU4pTilOKU4pTilOKU4pTilOKU4pXiR9qvtJ2Z9hOznfV76xvmmrDT5NDo9BRyfjyNbLjI8dyEdwNzWVWFp2MIkqSj2tmIx6q5Y/paXhHy55Z7p8kd1HxP4qMjYrSNFNNE21shl0lAkH9vFisfce4ElibmOwftLxd4x7b7A7a/wDp3ksIMkRiWGKRbiBTrGTGf48mTTYliY7gWElyltddfRL61/XvPQNN9hLev32tMz3Fh2D5jcwKUjGuJDoctD8WOhaB3lrjzGkG9FRyhB58crV8V+DfBXBR9w+Z+Qx8nlHHpjkLmNmAuUxsSMGbI29C7qy6gskd6xfnvN3kryHyMnGePYZMHigbbk2+8Vvo0s7eiK/ULGQRqA71Zze8fqrUj/U1PRlX+oYiB9MXr3BxIrxNT0+Ww3mar2qif+aNcv8Af88wab60Ppv4+T/H8b2rmScaNNy4HHopH2iNpwSP6tp+0Xqxf/PPK2Wfm8vnH+bOvqy8pmB/qA0/RcVIMZ0Z9PO7r6o7Ex/WkGh0OE0NTeGBVVJcrEWwCd0+vj3NPXerLW8YsmJ7jmsa9/8ADw5yNcqO3J4v/wDzr54mXu7sjjGx+T4jKhklj+XbF2yEl4llRN2LMGKFiI2dht9RUNZrTzveXmDsXBl7e5nknn4/Px5IwXkE7bCNrmOR/wAeMgNYE2GugJFxvfzratEU4pTilOKU4pTilOKU4pTilOKU4pTilOKU4pTilOKVqd92O053U/162VrSynQ9JpWgxWekiIopEWZoUKGbOivaqEHKr6QMowXt/LDMYvNJfUJ3xL2H4vzuRw32cpl7cSBgbFXnuHdT1DJEJHUjowU1tbwt2tB3X5Aw8XNXfx2NfIlBFwyxWKq3wKvIUVgeqkitTfo71/lvrh9btT9kNbCaug1VdLnRyFRrJYcrCnfr89QwiPR/x36i9Y0z3J4aRpIyuT/0kXmkPBuHw/iTwtyHmbnot/IZGO8qDQMYEf28eBCb7TlT7SW6ENEWHoravmzneT8i+R8XxzxLn5DFkVSBqpnZd8srAdRBFdQOoIkt/FWX0hi9J9rtHfdp9jWUkOQh2DoTWxnqF1jJC1shaKmcT1sraSpjGYhiNRXuc/w1VIpCM5x8U+Fe5Pqo7xzvKnlvNyB2zHPsCRsUMrL6hiY17iDFgRgHZQWJaykytJKn3727h43xPxkHavbMSHl3j3eoX2A6e7JaxeWQg7QdABcjaFUyPTfZ76I9d258WHKA1bYRnQLC4z2KjaWsjmE70F86G4lAl2rRL58miOlMVU/i5eb8zec+jHs2Vu1sfgOMzYoz7byx4MeWARob5WQTLLb/AHxvIP8Aaxqz8b4488dxYq81JmPilxuSOXJaFyD0/BjUql/9sgQ/aBW6uam9O9YZysLXz8717TbNP8nr4ejtB52VOfMhV5DPSHo5YJwSxIxo7Sx/CfFVyMVrFXxzpvsngfFnizgVxu1o8PhOH5OU5gjlkMRd5I4wzbch/cXagjUx6CLRdq3tWleUTvHunkpBlJkcjm4X4DNEnuqoVnsN0KlSGYOVf+exIJtUys9/hKWxhVFxtMpVWtkOOWvrbHQ1MKfNFLf7cQsWJJljOccsn8ROa1UI78N8r+OZ1ldx9v4OTHhZudhw5coBRHmjV2DaKVVmBIY6KQNToLmrLjcDzmZjvl4mHlS4sZId0ikZVK6sGYKQCo1YE6DU1kTNpjq68jZmw1mag6Sb8dYefmXtXGu5fzHvHE+NVGlMnH+UQTmi9I19xWqjfPhefSfneExs9eKyczFj5R9u2FpY1lbcSF2xlg53EELYa2NulfOHhuXyMJuSx8TJfjkvulWJ2jXbYtdwpUbQRe50uL9a7f8Aa1fw5lj+ygfr6509thO+ZH+HBdVkMKzbMk+57MZ1cWORp0e5vsuY5H+FRfFb85iey+T7sfy8e/e+5dqe2SH3Ney7CCHuRtIINrGqT5XK95Mf25Pfk27F2nc28AptFrtvBBWwO4EWveuIltVz2TSQbKvmsrpJYVg+JMjyGQJgBCOeJNcEj0iyQgOx7hv9L2se1VTwqcQ5mJkB2x5Y3WJyrlWVtjAAlWsTtYAgkGxAIPQikuLlQFFnjkRpFDJuUjcpJAZbj1AkEAi4JBHwrAl6vLQKIOonaSghZmQGFIj6KVcV8ejOCycJtccNsWQyAUU9x2IBzSKhVe1G+fKcppuY4nH49eWyMrHTi2VSJmkQREPbYRIW2EPcbSD6ri17iqiLiuTnzjxkGNO/JKWBiWNzKCl94MYG4FbHcCPTY3tauqk9j9ew6aHope6x8agsZBYtfdn0lOOpnygOIw8aFYPmJFlHA4T0ewb3Ob6V8onheUkvc/bcOEnJTchhLx0jFUlM8Yjdhe6q5baxFjcAkixv0qqj7d7gmzH4+LBy2z41DPGIZC6qbWLJt3KDcWJABuLdayLHeYaorK26ttnlKymuURae2sNDUQqy1aolOjq2fJmDizm+wnr8ie5PR+f6fnn0ye4eAwsWLOzM7Diwp/7cjzRqkml/Q7MFbTX0k6a9K+ePwXN5eTJh4mHlS5kP9yNIpGdNbetQpZddPUBrpUnAcEoAZUUwpMaSIZ48gBGGAcBmIQRglGrhlEUbkc1zVVHIvlPxy6xyRzRrLEwaJgCCCCCCLggjQgjUEaEVbZI3icxSgrIpIIIsQRoQQdQQdCD0r68914pxSnFKcUpxSnFKcUpxSvMr/k0BJl4brGK1HOhrq7g52/n0fJDUDHFV39vUgpBvH/decKfXVlTwdqcDGpPy7chMW+zcsIC/sZ7fprpj6aHji5zk5T/e+UjA/MZCW/aFqN/cCWTNfQPqePRqo60oOoIM32VX0OgLlZE5FKrfwrX20UDl8/8An4/vys8zxW+lXt7F47/wZMfiQ9uhT5Uya/nlCH+q1V/iOIcj575aTN1yQ2ey367vfC6fmjZh+ap7g/kj/wCOOsLjCPDMtOvpTpcmCqtP6rjUnj64ikF/NCsjSJbHv8+pjWr+U9KeKnKnye1/oqmy+1rplLw7MzR/xATZe3Ma41uI3m3N1UAm426WTmhHL9RkicyA0UfILtDdPw4AccWOliwjIHQk/G9Rj6a/XXojSYOba6jM1Or3EXQOfYBtineWkiRniLSpEgDkCGyLL9txHGVi+8/1jVVaP0pgH0e9i+I+/wDsWfluYgx+S7ygzj78crsWxkUg45WIOLRyWLe4VIdg8ZJEZUXbzP5A784rnkxONyZsTg3x/QYwAJWIIk3MQTuW4G2/pFmABa9br7Wm0dr2thS5+2bRfFwXYrZllIzo7+I9h9F1i4Vc735MQEORJ9hz2O9avc0TvDVRHKnbXO4PJ5fd/Htx0wx9nHZu5zCJlIM2DZNWUKWsSDe5Cmwte2keGzOOxe1c5c+Iz7s/E2oJTEwtFmXfQMWAuARawLC5vaoLQXWKxkDd5XsqgmSNZoddtJ9vCPkbTSF7Oqri8sJGXJSLErbCPpYrcrIh1zITXK6vWMsZ4xsGjnY/x2fwXB4/IcR3RjyNzGTm5TyKcaSc50ckrtAYtqOJ1+XMcIiBJh2GJlVVBN8z8LmuZnweU7cnReKx8THWNhkJCMN440Ewl3OhhYziSUyEAS7/AHFZixAp2N152SWo00GeKQUFNhOjja/Jlp0ttLpoGdLf2c+hzWyLMeEOupqgI47DjDJeeaJvpMB5myB4VF213Q+FlY84Zkg4/izk45i9yedITNI8MGSWIGRHGAgYK5eVRZ42cSLl0ncHbiZeNPAVDzZ3JCCcSe3DC0oiRZZscLcwSSEuVLIFjY3RwhjaxpGvq4/XfaPX/wAS7NrtvO7Pk4qlDn7lxtXX9oTLm6y1pVFWCkb9asfRDbOKZ4krSBOkr2vbXmTSc1iRds8t27snbmc985sWIQyXyEz2klx5Izs27LTKJWYr7JWQS7NprHo+IypO4eM57fCOJwkwxkyGWO0D4Sxxzo43X33iJiVQfeDJ7W7dXY5Tpxt9O20qRaXGerLnsTTwewKCJFWND7LoK8kVKYU0x/bPCF6h/HNLip67CqcSEVzh+04NVw/ZI5CfPlkmnxsSfk50y4lXaudChX2wxNiouNjSR6zY5aByV2FKfle8DgwYUUcUORkw8fC2LKzXbDlcN7hUC4Y671R9IpwsygNuD8OpLov146Op60Miot4tn0UNqPpHy3Uiwr7OOKeVSvSN6Y9cISqRj/bYJjfKq1G8g4Oc/jbgMLGVoc1ZeKAvEW9rbLDctEduiAag7QoGtrUGbhr5A5vLyWWbEaPkyfxAvuboprBZBfVydCLlidL3rvXSI3XnZU/R9qSFsY87G0NRk98mbOyjqjRbHQSNNnnjr2WYstY275cOR63uYyzGJrEe50VGNr2li7a7ok5Tu5vcikwYY8fL9giKMq8xnhITeIHkLRPckCcKFDExbRRLFL3D25Hx3ay+3ImZLJPi+8DK4ZIhDKN+wzpGFkWwBMJJYqBLuNcAzemuNlX2XX4XYWhv9l2Fc42RocRKsKyLClde5qvtrc+VPNoj09brtXGkywDM+MQ/85Ht+ZSrzGY+M5TN5qPK7bH+P4/JzsyTGM2KzxqrYcKSSGAtEY0yMhXkRWKF/VLt/GNZFJyHG4fDyY3Pn57Ox8PEjyBFkqjswy5mSMThZRI8EBSNiocJ6Y934QrYPpCMKr62z+b/AF9hUz8kyRmLutsVV5I15VHe2yfEkNjxI0umnGJ8mAUAxgdBOL0MGie2zZHYcSYna+NxntyQ5GGDBKj9VljJ3lTtVWjcnfCyKEMTJtVR6RgHesjZXceRyPuRywZZE0bpoGjcejcLsyyKBslViWEivdm/iNs8zCsUpxSnFKcUpxSnFKcUpxStUPub18Td9KWp4cf5FljZ0XWR2tRVIsOGw0W4RnhF/iKqmFM5P7+z/rzlv6wOzMju3wxmZmDGZOR4eZM5QOpjjDJkW+5YJHkI+Pt/bW2PDHcC8F3tDHM23GzY2gP2bmIaP9bqqj+qqQwdBX/aH6aaLpQ8yPH1OfqW0MIkhVRsGyp5SXOCsyo1HkZWlWGKKZzUVysEdET+nnXngnk8Dzt9NU3j2SVF7j4qL5Ug9UMbe7gSkakRsqrCxGp9uUAdKzbuLMyPGHmPH7zRGbi8iX3WA/mSRfbykHwLjczqDpdkvWpn0i+0FZ0W/TfVz7GgJk6uHd20WrsNCFf1+dn2D3DvcrpGOaQcajs5D3SY8vwsZHnKpHe0RhG2Twd5Q4/smLN8PeVYxjcYZZYwchbxRmW6z42QCCBDLcsr6x+t9x2OGG0fNPjPK73GN5P8dMMrKeGNnWI+uVU1inh6EyILIyfx2VQo3qVPp7N6Nh5TrPsSu6bsLCm1d+4GrydoyyRHCvs8SJeZShfPYjHSMnKtYCAkhM4nvwphxkc9r151H4i8Kdh+GouRTsqOQQcrlidzI4kZIwm2KCN7BjBEWkaPeXe8rbnbQ1yV3V3dzfdbwf5kr7mLGUAUbbte7Oy9A7WUNaw9IsBWvP8A+mJZLkX2kLfXED63V0QHUVvlTtV8OPqZ1CzTTdoZg2IrNNS9qui9cvC5fQOyWSxfCp55uXZp7f8AP1/L9GtYju13fD8v9K7HBZzsE3Z7qzb0e2215F676i2eqWN3Hos1R4jY77b9w6TVQYmej6KDBu6mnIgIEYSBIz9dVRwen0ojeQdttLdT8B91SL31v+upjH0umf8AV/EXn+QXj7yZ3L1jXyLhLGalpLr7D7WZqilQizEL8okOdRyHQyCVysJFeolRWL6eR/OfzH91P5f0/wDWtid1pdBBDoqmHkNI2sTFaCzTsOLZZQVFU2AKmzKGE+C/Sh2a2DCR2K0gKwgEcVi+6nh6s8gCvRvXmTR3PYlTlcrnbms7CrIfaWF+rF1l8xI7svdNJ39hX9udf1Hbd4HXyNCS861Nf1nYtPCkQWlDCnhI8qO91hmL9tL3FtCfh92n56+eo01+Hx/K1W/2XH1dfZ1uFqbbsTp5t1meu2fHp+ybPT39FO0P2t6lzkjQw9BY2F0GbNk01iYKhke8B8UpIxWOAUg3eVt10PX4adDUm/TX9f31z2z3n2jnJ+ey8uU6l7twGN72urKmqBzHZvsiHSdSXtji+zaDNIcr9DlpVxCaYtY9ZBqq4CSA973fHkySqvX+U2/f0oSf+4Xq86el60640/TdlBtO3tnO7HlvqqjtB3aOj1OT1NpOyV1exi7GsNuG0E+Pf1VdJl16wqUldEKMfx0isQbeeSWYEafqH7NNKkAAjr+v99Vt3t2tsIvaL7rIRezJuN+vDaqbtoeLq3zsptrHUhDI7FzutkClicputeopo7ivE1qq63swL5V0dW8lVG2xtc/l++jE30vpU56y6+w69476RSztRYUmex/TenyDSdn9i3lIM+ld2IaZZx4dhrp9XYAto1bEcqEGUJGCYvj+6wxO0fbr8Kkdfu0qudfedqybTSfVzCbW6pOz4+1ue08zsJMhZ9iLpMKu7EzfzpdgY5SUMvtQouvpCP8AUR9KE6tX1eFSQF/jI9Nv2/6a1Bv/AAjr+X+lR4nbNl3rq8BqIGo1eE6c2+uz/SVsap0Vhm5cPQxcRpewtzniWkQkN+f0dt2VDpsMSaJ47CNLqrGBDMCVOY/k7doI6sNfy/fUXub/AA6Vn/YKKXp8Omx/WOn2KQNX0tutDosbI7D09pJzsvPaLEVuX1lFoLu3s9Hhl08i+nVBkjygx5r3JIGNCwZD3E9WrW61J00H2VXOj23b/XUi1r8pR6qFpqb7B4MWd6Mt+xdBupTMpcdR9jlPqxaWfPLY6fD6mwqZFiDPRZDkJYZ6REAoZ5nsFICnr0t1/TUEkfnvXoZ0wGmd17RW1LurHs0ehGe8nbu0lmLI0VtOkmJaHZWvc0GXjQ5/uRh0wRAHUMCkT2mOC5OfJuvS1ex0q1OeamnFK+ZRCOIgDjGYJhvEYJWNIIoiNVhBkG9Fa8b2KqKioqKi8+c0MWRE0E6q8DqVZWAKspFipB0IINiDoRoa9I7RuJEJV1III0II6EH4EV5g7XFbP6p9kf8A2Dgwkm4G2kPC+M9SvgshyyoU2Wu3N9TwKIjfMGSvlV9LV8ue0jF/JbyJ2d379HflAeSewI3yPG2bKVKHcYhHI25sDKIuUKkXxZzcnapuzrKjdT8FzfCeW+2f/XefYJ3DCt9wtu3KLCeLpe40lT7yNAVIuU3Wf1q+40/Pdj2eZOmzxFnQS7Vwm/rrMrIUj5sXOad7QGr9Lnpbor2NX8mQKOaMgfL287A7M5Lwl9U+PB3nhY0q9xcXLjnJjZTHMhuXSDIYKYsmB9jBWUltgIBiJZKwRu4PJXhyHI7cgyV/w2dHKsd/WnqG1poRcPDKu4EjRd1iyvYGt3URERERPCJ+ERP6In+ic6trSNRv/Dcj+kLmv8Xz/wDjp7GRbmoVp69actrLvSaiVZErVj/DfOkaUrrB5VYr3TXKZV9xfVybnr8aWFR/Q9S9a6zRRtbo8XQ22miRq+EC9lQ2rZtiVUuXPrIzpY1YUoK+ZPOQLHq5o3merUT1O8gxAsDpUWBqPP8Arx0eT9qj+rsc5l4Ux7YC1APjTZB7gGgJILF/+Mkhb2MOYj2sa9sliERUeiLydzfbTaKnObwuQyFJJzmaz1bUUU0so8uqih/9lJLNAONLcYJXEQnyI4Wsei/hWp48cgkk3PWptaoRB+vfR1ZTWOer+qsPEp7YNRGsYIaCCxkmLn58e1oYjiIL32RKS0iDkxBNc0cY7EINGuTzyd7Xvc1G0VIKrqbrOkBGjVeHzcUMN8d8VErI5Xx3RL2t1ERRFO0pmJF0dPFnDRHeGSo4yt8PaipG4/bSwqUTc1nbK6o9JYUdTN0OZHaizt7Kr4p7eiDegBGug1NiQTpdeG3BFEySwT2tO0TPWi+hviLnp8Km3xqEUfSHUGa0bNbn+tsbT6IJpMiJZwKKBHLXSpgjAmy6kQxJHqZk0MgrDGjMEQzCvR7nI9yL6LMRYnSosOtT2uoqWoFPBV1VfXhtbGwt7McSIADLG1tjOPZ2M5o2NSVMnlcqlI/1Of8AhFXwiJzzeprDosnmMwjW53P1FIjaikoGpVwI0JG0mbDJj5+pT442eK6lBNKyKH/YBpHIxERV5JJPWlhWalHTJdO0iVNamhdVso3XqQo/7d1MOW+eypdY+38ta1k4jjIH1+2hXK7x6l88j7vhSurl4fGT89ZZGdk85MytzJspltnJNLXHo7KZc20i+tpc6rJHdClSrK8lEmGI9ivJKe4rlUiq7k3N7/Glh0qO0PTnVWYp7nP0PX+UrqjRrG/yGGKniEbfJCc58Ft0Y4yyLRkFXr7DTvI0KKqMRqLxuY631qLCpJZYvI3F9T6i1zVJYaTPoqUl7MrYh7WrRfd/EKcQTpAEb8gnpRrv4+4/x49bvK5At8Kmw61k0+XzuflXU2jpa2olaOxdb3pa6IKH+1tSIqGsprANYw8+QrlcUyp7hXKrnq5yqvFyaWrveRSnFKcUrqrxKRaexTSfrP0KxSpbfulitqvhK3wb57pqpESN6f8AcpP48svcQ7ebg8pe6/k//WzC3zPzRjGN7VvV7xl/DCW6l/T9tVeAc8ZsR4z3f8hvHt+1u9zd8Nm31bvstrUF6spOsaKpto3Vsyim1Eq6kT7F1FdRbwALGSECfFdKjSZagGGONntBc/8Agxfwnhea58N9veIO2+FzcXw3kcbkcJNyDzTnDy48xEnkRPwzIkkhRVQL7cTN6FOgsav/AHZn91chmQy92JkJmJAET3YmiJRSfVtZVuSxO5gNT16VZ/NwVitOKU4pTilOKU4pTilOKU4pTilOKU4pTilOKU4pTilOKU4pX//Z"/>
          <p:cNvSpPr>
            <a:spLocks noChangeAspect="1" noChangeArrowheads="1"/>
          </p:cNvSpPr>
          <p:nvPr/>
        </p:nvSpPr>
        <p:spPr bwMode="auto">
          <a:xfrm>
            <a:off x="1461205" y="2813050"/>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fr-FR" sz="1500"/>
          </a:p>
        </p:txBody>
      </p:sp>
      <p:pic>
        <p:nvPicPr>
          <p:cNvPr id="11" name="Picture 12" descr="http://safera.industrialsafety-tp.org/images/13/SAFERA/Tukes_logo.png"/>
          <p:cNvPicPr>
            <a:picLocks noChangeAspect="1" noChangeArrowheads="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95400" y="4495298"/>
            <a:ext cx="862998" cy="4888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http://safera.industrialsafety-tp.org/images/13/SAFERA/cz-tpis.jpg"/>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03327" y="5033928"/>
            <a:ext cx="493650" cy="4968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http://safera.industrialsafety-tp.org/images/51/consortium/ineris-logo.jpeg"/>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24177" y="4514985"/>
            <a:ext cx="593175" cy="3043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http://safera.industrialsafety-tp.org/images/13/SAFERA/MEDDTL.png"/>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73355" y="5201919"/>
            <a:ext cx="495751" cy="6510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http://safera.industrialsafety-tp.org/images/13/ETPIS/LOGO_Foncsi_color.jpg"/>
          <p:cNvPicPr>
            <a:picLocks noChangeAspect="1" noChangeArrowheads="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791242" y="1319110"/>
            <a:ext cx="710651" cy="38949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2" descr="http://safera.industrialsafety-tp.org/images/13/SAFERA/BAM.gif"/>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77494" y="1920289"/>
            <a:ext cx="759203" cy="3947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4" descr="http://safera.industrialsafety-tp.org/images/19/logos-consortium/EU-VRi.jpg"/>
          <p:cNvPicPr>
            <a:picLocks noChangeAspect="1" noChangeArrowheads="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847126" y="2042273"/>
            <a:ext cx="661839" cy="31963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8" descr="http://safera.industrialsafety-tp.org/images/13/SAFERA/demokritos_logo.jpg"/>
          <p:cNvPicPr>
            <a:picLocks noChangeAspect="1" noChangeArrowheads="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253095" y="3595877"/>
            <a:ext cx="497596" cy="53159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0" descr="http://safera.industrialsafety-tp.org/images/13/SAFERA/INAIL.jpg"/>
          <p:cNvPicPr>
            <a:picLocks noChangeAspect="1" noChangeArrowheads="1"/>
          </p:cNvPicPr>
          <p:nvPr/>
        </p:nvPicPr>
        <p:blipFill>
          <a:blip r:embed="rId1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84141" y="2569587"/>
            <a:ext cx="859545" cy="29975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2" descr="http://safera.industrialsafety-tp.org/images/13/SAFERA/TNO.jpg"/>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928001" y="2745803"/>
            <a:ext cx="471246" cy="39748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4" descr="http://safera.industrialsafety-tp.org/images/13/SAFERA/IenM.gif"/>
          <p:cNvPicPr>
            <a:picLocks noChangeAspect="1" noChangeArrowheads="1"/>
          </p:cNvPicPr>
          <p:nvPr/>
        </p:nvPicPr>
        <p:blipFill>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33628" y="1948264"/>
            <a:ext cx="1020651" cy="32645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6" descr="http://safera.industrialsafety-tp.org/images/13/SAFERA/MINSZW.jpg"/>
          <p:cNvPicPr>
            <a:picLocks noChangeAspect="1" noChangeArrowheads="1"/>
          </p:cNvPicPr>
          <p:nvPr/>
        </p:nvPicPr>
        <p:blipFill>
          <a:blip r:embed="rId1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646539" y="2393370"/>
            <a:ext cx="877110" cy="40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8" descr="http://safera.industrialsafety-tp.org/images/13/SAFERA/RIVM.png"/>
          <p:cNvPicPr>
            <a:picLocks noChangeAspect="1" noChangeArrowheads="1"/>
          </p:cNvPicPr>
          <p:nvPr/>
        </p:nvPicPr>
        <p:blipFill>
          <a:blip r:embed="rId1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50291" y="3164627"/>
            <a:ext cx="1048526" cy="37553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0" descr="http://safera.industrialsafety-tp.org/images/13/SAFERA/CIOP.jpg"/>
          <p:cNvPicPr>
            <a:picLocks noChangeAspect="1" noChangeArrowheads="1"/>
          </p:cNvPicPr>
          <p:nvPr/>
        </p:nvPicPr>
        <p:blipFill>
          <a:blip r:embed="rId1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05495" y="2984764"/>
            <a:ext cx="517701" cy="34121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2" descr="http://safera.industrialsafety-tp.org/images/13/SAFERA/MPN.png"/>
          <p:cNvPicPr>
            <a:picLocks noChangeAspect="1" noChangeArrowheads="1"/>
          </p:cNvPicPr>
          <p:nvPr/>
        </p:nvPicPr>
        <p:blipFill>
          <a:blip r:embed="rId1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64346" y="3571269"/>
            <a:ext cx="415210" cy="47364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4" descr="http://safera.industrialsafety-tp.org/images/13/SAFERA/osalan3.jpg"/>
          <p:cNvPicPr>
            <a:picLocks noChangeAspect="1" noChangeArrowheads="1"/>
          </p:cNvPicPr>
          <p:nvPr/>
        </p:nvPicPr>
        <p:blipFill>
          <a:blip r:embed="rId2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029369" y="4269145"/>
            <a:ext cx="728442" cy="45891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6" descr="http://safera.industrialsafety-tp.org/images/13/SAFERA/IDEA.jpg"/>
          <p:cNvPicPr>
            <a:picLocks noChangeAspect="1" noChangeArrowheads="1"/>
          </p:cNvPicPr>
          <p:nvPr/>
        </p:nvPicPr>
        <p:blipFill>
          <a:blip r:embed="rId2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58398" y="4296604"/>
            <a:ext cx="630421" cy="3576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epsc.org/images/logo.gif"/>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96641" y="1367052"/>
            <a:ext cx="874704" cy="3653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cornsafety.co.uk/wp-content/uploads/2012/10/iosh-logo.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189921" y="5332237"/>
            <a:ext cx="395006" cy="395006"/>
          </a:xfrm>
          <a:prstGeom prst="rect">
            <a:avLst/>
          </a:prstGeom>
          <a:noFill/>
          <a:extLst>
            <a:ext uri="{909E8E84-426E-40DD-AFC4-6F175D3DCCD1}">
              <a14:hiddenFill xmlns:a14="http://schemas.microsoft.com/office/drawing/2010/main">
                <a:solidFill>
                  <a:srgbClr val="FFFFFF"/>
                </a:solidFill>
              </a14:hiddenFill>
            </a:ext>
          </a:extLst>
        </p:spPr>
      </p:pic>
      <p:sp>
        <p:nvSpPr>
          <p:cNvPr id="30" name="AutoShape 2" descr="data:image/gif;base64,R0lGODlhmAlEA/cAALmafNXBrZF6Ye3t7sHDxfHx8puCZzAkFjQzNOba0hIFAHl7fsjKzLm7vcTGyP79+L6mjqyusTo5OmFiZFNTVXhjTamrrqSKbrSScoiKjUNDRZSWmElJS5GTlf36+iQYCTcsHvT0+a+Ob31pU2hVQKGjpbCPcvv6/HFydeHi44JsVbucfa6wsmxbSOnq62lqbVlaXK2RdGVmaLydfpaYm1tMOoSGiVREM7CytJ6go/j4+/37/JibnUM1JQoAAA0BAJV5XmFPPNbX2Xx+gI6Qk0k8LLe5u11eYJudoKeMcNLT1a6Ob7y9wNTV14xzWcvMzmxucKSGafj4+YGChczO0Pn8+LiZe9/g4WRTQGpYRUU5Kriae66NbmZoarGUd/379bqbfN3e35d9YXBdSLS2uOXm5oaIi1VWWH6AgouNj6OlqEZGSG9wc7OVeNDS03R1eLOQbqiJaqaoq4hyW9jZ262Mbb6tmaCCZTsvIbGQb3d4ex0QAtvc3rWYeoVxWo50Wop0Xb7AwraTc6+MbKqKa/r17VlINYlwV09BMfr39U1NT7aafP39/SQhIo95YI12XriVdLCNbbCTdvz8/LSXeiYiI/r7+1dJOFFBL0Q3KFdGNCckJbGObbeTcohzWyglJkY4J6yNb7GQcCkmJ7eYev//+8bIymJjZrWXebaYepOVmGNkZysoKbKPbv3+/P3+//j8///8/f39/vn8/Pz9/bKPb7KQcJKUl/b29ywpKrKRccfJy7ORcfX29raZe7SWeWRlZy0rLGBhY7SWeF9gYjg2OO7u75WXmvT19e/w8OPk5S8sLuLj5Ovs7NPU1reZe+rr7N7f4FdYWvP09LaXeQcAADIwMdfY2ubn6E9QUs/Q0rKQcdnb3LSXeT8+QOjo6f/+/reafKuLbLaYe19PPrOScraYebaZekw/L1VHN493X08/LrGRcrOQb/v8/rOPbvf3+KyLa6yOa7GNarSMa/39/LKRcr+ff/n5+vv4+/r7+AgAACMfILeZerGPcP///yH/C1hNUCBEYXRhWE1QPD94cGFja2V0IGJlZ2luPSLvu78iIGlkPSJXNU0wTXBDZWhpSHpyZVN6TlRjemtjOWQiPz4gPHg6eG1wbWV0YSB4bWxuczp4PSJhZG9iZTpuczptZXRhLyIgeDp4bXB0az0iQWRvYmUgWE1QIENvcmUgNS4wLWMwNjEgNjQuMTQwOTQ5LCAyMDEwLzEyLzA3LTEwOjU3OjAxICAgICAgICAiPiA8cmRmOlJERiB4bWxuczpyZGY9Imh0dHA6Ly93d3cudzMub3JnLzE5OTkvMDIvMjItcmRmLXN5bnRheC1ucyMiPiA8cmRmOkRlc2NyaXB0aW9uIHJkZjphYm91dD0iIiB4bWxuczp4bXA9Imh0dHA6Ly9ucy5hZG9iZS5jb20veGFwLzEuMC8iIHhtbG5zOnhtcE1NPSJodHRwOi8vbnMuYWRvYmUuY29tL3hhcC8xLjAvbW0vIiB4bWxuczpzdFJlZj0iaHR0cDovL25zLmFkb2JlLmNvbS94YXAvMS4wL3NUeXBlL1Jlc291cmNlUmVmIyIgeG1wOkNyZWF0b3JUb29sPSJBZG9iZSBQaG90b3Nob3AgQ1M1IFdpbmRvd3MiIHhtcE1NOkluc3RhbmNlSUQ9InhtcC5paWQ6NjFCQkFERDY3NkE2MTFFMjhCODBCMkY5MEMwN0Y4Q0YiIHhtcE1NOkRvY3VtZW50SUQ9InhtcC5kaWQ6NjFCQkFERDc3NkE2MTFFMjhCODBCMkY5MEMwN0Y4Q0YiPiA8eG1wTU06RGVyaXZlZEZyb20gc3RSZWY6aW5zdGFuY2VJRD0ieG1wLmlpZDo2MUJCQURENDc2QTYxMUUyOEI4MEIyRjkwQzA3RjhDRiIgc3RSZWY6ZG9jdW1lbnRJRD0ieG1wLmRpZDo2MUJCQURENTc2QTYxMUUyOEI4MEIyRjkwQzA3RjhDRiIvPiA8L3JkZjpEZXNjcmlwdGlvbj4gPC9yZGY6UkRGPiA8L3g6eG1wbWV0YT4gPD94cGFja2V0IGVuZD0iciI/PgH//v38+/r5+Pf29fTz8vHw7+7t7Ovq6ejn5uXk4+Lh4N/e3dzb2tnY19bV1NPS0dDPzs3My8rJyMfGxcTDwsHAv769vLu6ubi3trW0s7KxsK+urayrqqmop6alpKOioaCfnp2cm5qZmJeWlZSTkpGQj46NjIuKiYiHhoWEg4KBgH9+fXx7enl4d3Z1dHNycXBvbm1sa2ppaGdmZWRjYmFgX15dXFtaWVhXVlVUU1JRUE9OTUxLSklIR0ZFRENCQUA/Pj08Ozo5ODc2NTQzMjEwLy4tLCsqKSgnJiUkIyIhIB8eHRwbGhkYFxYVFBMSERAPDg0MCwoJCAcGBQQDAgEAACH5BAAAAAAALAAAAACYCUQDAAj/AP8JHEiwoMGDCBMqXMiwocOHECNKnEixosWLGDNq3Mixo8ePIEOKHEmypMmTKFOqXMmypcuXMGPKnEmzps2bOHPq3Mmzp8+fQIMKHUq0qNGjSJMqXcq0qdOnUKNKnUq1qtWrWLNq3cq1q9evYMOKHUu2rNmzaNOqXcu2rdu3cOPKnUu3rt27ePPq3cu3r9+/gAMLHky4sOHDiBMrXsy4sePHkCNLnky5suXLmDNr3sy5s+fPoEOLHk26tOnTqFOrXs26tevXsGPLnk27tu3buHPr3s27t+/fwIMLH068uPHjyJMrX868ufPn0KNLn069uvXr2LNr3869u/fv4MOL/x9Pvrz58+jTq1/Pvr379/Djy59Pv779+/jz69/Pv7///wAGKOCABBZo4IEIJqjgggw26OCDEEYo4YQUVmjhhRhmqOGGHHbo4YcghijiiCSWaOKJKKao4oostujiizDGKOOMNNZo44045qjjjjz26OOPQAYp5JBEFmnkkUgmqeSSTDbp5JNQRinllFRWaeWVWGap5ZZcdunll2CGKeaYZJZp5plopqnmmmy26eabcMYpZ2mleFDKAx6AE4udpfTp55+ABirooIQWauihiCaq6KKMNuroo5BGKumklFZq6aWYZqrpppx26umnoIZaKSyw/JPIA6W4gs+crLbqqm3g7P9wggeJ8EnLrbjmquuuvPbq66/ABivssMQWa+yxyCar7LLMNuvss9BGK+201FZr7bXYZqvtttDCosM/HjwQiytVvGruueialg84sf5zp7ixxCvvvPTWa++9+Oar77789uvvvwAHLPDABBds8MEIJ6zwwgw37PDDEEcs8cQUV5ywK66Akwi7r+iT7scgh2zZFw+4EoI7p34xy8ost+zyyzDHLPPMNNds880456zzzjz37PPPQAct9NBEF2300UgnrfTSTDft9NNEP4DnxgJJIfLVWGdtGMmlyFJKAmCHLfbYZJdt9tlop6322my37fbbcMct99x012333XjnrffefPf/7fffgAcu+OCE810GnieA8089Hmvt+OOQ1wXOJPjsaUcMMbRSy+acd+7556CHLvropJdu+umop6766qy37vrrsMcu++y012777bjnrvvuvPfu+++ytxJAIaX884oO8DwQ+fLMN28WOA/gskMiEMiDgQnYZ6/99tx37/334Icv/vjkl2/++einr/767Lfv/vvwxy///PTXb//9+Oev//78wx/K8KV4xSvcgY9JOO+ACEygVeBBsh0UAgLzoEceJkjBClrwghjMoAY3yMEOevCDIAyhCEdIwhKa8IQoTKEKV8jCFrrwhTCMoQxnSMMa2vCGKxRFABJRCh3A4hWM+IIC/4dIxCIa5RUekEUVdgABf7TCH1CMohSnSMUqWvGKWMyiFrfIxS568YtgDKMYx0jGMprxjGhMoxrXyMY2uvGNcIyjHOdIxzQGoBSwKIWsXGHEPvrxjzdBohKZ6MQ6GvKQiEykIhfJyEY68pGQjKQkJ0lJM94xj3sEpCY3ycmTCHKJTXxiJUdJylKa8pSoTKUqV8nKVh7ykno8AR87Scta2tIinySkKF3Jy1768pfADKYwh0nMSMIyk7dMpjKXaZBchrKY0IymNKdJzWpa85p1PKYsmcnNbtbSmYXEpjjHSc5ymvOc6DQmHmM5S2+6851FBOcu00nPetrznvjMJza12f9OePrzn8uTpz4HStCCGvSgCDUkPwHK0IZmTaAJjahEJ0rRihZ0oQ7NqEbNBVGLevSjIA2pSF2J0Y2a9KRu6uhIV8rSlrr0pWwsKUpnSlMyqRSmOM2pTnfqUpnW9KdA1dJNeUrUohr1qPf0aVCXylQoDRWpUI2qVKcKTKU29apYNdJTqcrVrnr1q4y0albHSlYebRWsaE2rWtcqRrGW9a1wldFZ2UrXutpVrW6Nq173iqK53vWvgA0sUfPK18Ia1kN+FaxiF8tYjxL2sJCNLIUS29jKWvaySV0nMiXL2c5ONomgDCdmR0va0p7zsZ5NrWoDRFnTuva1sGUlaldL29r/3qe1sc2tbnfryNna9rfAbQ9ueUvc4hq3jb4NrnKXO57hHve50I0uF5PL3OpaNzvOla52tytd6l73u+B9Tna5S97y6ta74U2veoszXvO6972YRe9650vf3bQXvvjNL2DlW9/++jc299WvgAeMVv7+98AIPk2ACczgBkPVwAmOsIQ7s2AHW/jCOIXwhDfM4clUGMMgDjFINdzhEps4MR8WsYpXjFASn/jFMP5LillM4xrb08UxzrGO6zJjG/v4x+LE8Y6HTOS19BjISE5yMYVc5CY7OSxHVrKUp0xSzW7zyVjO8lyiTOUue5mUTNaymMfsFC5/+cxobmSYyczmNhPF/8xpjrOc57hmN9v5zjqB85z3zGc7WrmfeA60oJmi5z4b+tBfrPOgF81oT4JWl4iOtKQRqehGW/rSHSn0pDc96Upj+tOgnoimOU1qQ3s61KhOdUJGXepWy/nUqo51rFnt6lp/GdayzjWoaW3rXksZ17oOdqN57eti/xjYwk52oIlt7GazGNnKjnabme3saoMY2tLOtpapbe1uNxjb2g53k7nt7XLrF9ziTreOyW3udrsX3eqO94nZ7e56bxfe8s73hult734/F9/6DjiC+e3vgvMW4AJPeH0JbvCGwxbhCo94ehnu8IqTFuISz7h1KW7xjlcW4xoPeXA57vGSCxbkIv9POW1JbvKW2xXlKo95Z1nu8prj9c8yzzmRaW7znnsV5joP+l557vOiSxXoQk96WYlu9KYbFelKj/pVme70qusU6lLPOlCpbvWu9xTnWg+7f7nu9bKLFOtiT7tGyW72tlsU7WqPO0DZ7va6RxTucs+7O+lu975fFOx6D/zIH/1MvxuesXgXvOJtyffDO56eiV+85DfZ+MdbvpyRn7zm+1j5y3v+mpnfvOgV2PnPm16aoR+96ptX+tO7fpipX73sH9f619vel7Gfve6vVvvb+162gN+98IPa+98b/5S5H77yX1X84zu/kslfvvTl1PznWx+S0Z++9ttU/et7f5HZ377/+NHU/e+bX6HBH7/6vVn+87s/juFfv/y/1P732z+m6Z+//r9JeNHe///5FH/7N4BWUn8AeIBjJIAEuIBRYoAI+IBepIAMOIFM4oAQeIFZJIEUuIFHYoEY+IFUpIEcOIJC4oEgeIL+IIIkuII9YoIo+IEqyIIyiCMu+IIXGIMzmIMzUoM2+IA4qINA6CI82IMH+INBeIQpMoRE+H9GiIROSCJKuIT214RPWIUfEoVS6H5UaIVcqCFYmIXmt4VdOIYV8oVg6H1iSIZqCCFmeIbWl4ZrGIcL0oZu6HxwKId4aCB0WIfGd4d5+Ies1X/zxIeEqE6YdGWAmIhUsoeFaHt+/6iIkIgfjNiIrveIkXiJ8zGJlGh6loiJnugemriJnteJn1iK6RGKomh5pGiKrEgeqJiKjreKrTiL3/GKsGh4skiLuqgdtniLfZeLuxiM1dGLvlh3wCiMyAgdxFiMbXeMyfiMy7GMzFh2zgiN1mgc0jiNXVeN19iNwZGN2lh13OiN5Mgb4BiOTTeO5biOt3GO6Fh06siO8igb7viOPReP85iPrVGP9lhz+KiPAIka/NiPLfePAXmQozGQBFlyBomQDukZCrmQHdeQD1mRmRGREllxFGmRHEkZGJmRDbeRHTmSj/GRIFlwIkmSKqkYJnmS/ZaSKxmThdGSLllvMCmTOP8JGDRZk+12kzn5k3uxkzxZbj4JlEZpF0I5lN1WlEfZlHGRlEpZbUzplFTJFlAZlc02lVW5lWdxlVhZbFrJlWIpFl75lb0WlmOZll1RlmZZa2iplnCJFWzZlq32lnF5l1Mxl3RJanaJl35ZZoK4l/3Yl39ZmEmhl4LZaflnmIxpjoHZVSKgC1wgArwgClAkAiLgD5aZmZaZmJIkmZnpD5kZmmtFmIyJD4zwD5bwD6kZIa3ZmgZUEIywmuv2mFylC7rAC6KZmRjAC7Ygmv7wm1zgmZJEmSKAAaKQm6R5c4cIaI15F7QpEJZgCbHpIIzQmgQxCfCAD9xZZIi5RVzgm8P/aQsiUAfB+Zv+oAu9SZyVlJwvt5jPWRf4QJ2pWZ0OAg8CwQhSMAnXWRDwEJ059p1alJlckJyRqQui0JlQlKDsCUm2oAt1oAuRGZ50ZZqGSZ2qmaEQMgmTgKGz+Q+rIgVWY58BaptUxQuZqQuaaQuTmZnCKQLo2aCNFJkiYJnDuZxpZaGGuSoDQaIW0p+suWMCmkWiAKM1KqEYAJwPapkKKqOLZJmQIJq2IArDyVY6+peMMAm48A/wgJ8RAqD/YEA8ajU7Z6JcFZnkKQrmKZ51IAq+6aSOJA5G6g/IWaHwGZ90gZ9kKiFeagmpaQlWg51hKqRmOlUYEKFccKgkgAdZ/yAGuwmnjqQLvzkCQXAATlBXV+qXu8ABm8APx+CjDrKa+BABHNAI/MAPqhCboGpiQ4pFCtqZJOAD+7APB1ADf1AHUTqZk6mbwykI/mCe6PmbKpqotmCeDSoKD/qbLiqpVIqZmOkPiaqbSRoHFXADHzCrP3AIOFpgd6oYzOAG0ikQHGoQBaSa9Xmd6Iqu1YmdBpSl4boQWbqq+TkQqQmkCTGuQSqqQZqu/Dqvqlmd5WoJ+OmuzKAEQZpwPCquq8Kjr8kIHdCp/DAKHbAfq2JAq5maUgCg8wmw+sqlpHqqp9oIt+CvtTlIhcdVrwpFJLAPCoCt+/ABN6ACccALvVkHx/8JrQv6pgk6nsOZpDLamclZpC1qmeTJBduAmbxwB2NQBAogq/vgtIewDXbanJGhnxvAD2tgAwyAC62JoazJrvI6EGAqtvypEPwpqAkrm+IatoPao7CZsfk5tnFbnZOwnyT7D9yQA2fQCF3grgrHo14qru46CQ6gCJUQsRG7Afuxp6CKrgQBpizAASDLCiE7sgdbsqE1iFKVsv6wsrP6uZ/7A0VQAXfwm036rMApRQzaoKGJmbZguraAASIgtRiwDboABIuKrbL6Az+wu3+gm1barYmhCvxwuJVQDCiwAbuQDNJptwbBr+g6n9Drp/nJn/LaC+FKvQgxnQLRnWb7vV//C730ap8GBA8OkAMLsAb88AmnegSXG3CtWa4aKhDGMAQguwmbUAmN0AFyOx+rAqBd271hWrEDkQwRoL6UuwmmWrl3G2OtekWcG6s+MMFO+wOh6wMgMAZ3UKeV6Q+8qqJuKgKT6aTPSrNU6sGReaiHUKmfqwAt67LY+gdVWprCixgdwA/BoL+musPeAAMv0AUyAAyrgAIZcAy3QAQbkMRKnMS30AFIYAS7YAoO4AAMMMVUzAfTEL79Cg8YOxHQe534kAJVHMUOQABTLMU0oAo0sMRsjMREMARdcAQT0AUTMAEccLinCrH80AjCYEB7qm+iKqbiKhAdgADFyw+dusCW/4sfgJqfvbCnPCrIjOCl31DIpgqxO8zA7+vAhRpVEcyyT+sDFvwDLmzB+2DKtSoGwymhvMALXDCl6enBP/usIlyjmUkIKqAJezCrE/y0LusDTfu5f7CtYJWpDyEFNHDIewyyzHyqlaC/7KvMzbzMe7zD+hux0RyyjbDN3GyqwSAMXUAMwAADp1DO5mzOdCwMqyANEqDN3bzNeLzA/EC5eDzN09wI9Zy/ebzAOgyyfMu2+UY5qmkBkou/wTC5xdsBdasfscmwg8yl42oJTPACzrzAEPsJ8Wy5gsrJJut/U/XJ2ErKLdvLpmzKs3oAmKACrcAFKirCO+ukLe2m5FkHFf+wDiXty7/MuxTMuz/gBJEwtewUGauJA8Y7Cqc6CtGcC0atzQpcze+8zUvdCKwgz838CUs9zZ36zKeK0fYMspWQv/Vsz2F91HicC9Xs1O/szlRd0XtsvPxwCv0bb8jwD1bzv6RqqpS7zI0AscFABACiqnT9v//QAAsgAeybyPrc1tQssg0MYw9sRRHcuxQsyr3btJN9yrzcsnugCSqQnsdJmcDLnilcB3dQAaAAur48yqEMzDrdu8L8DkC9WY6xKg7Az8281tvc1c2s1betzdKs241w1fa8wLm9vrrd1vJ8uJeMuF2Nyc/81Vzt1RCbvyiQtggbpgeMx0bdCNmczRP/a93z0dB1/a5PcAtQsNf+jMjXnN7+rNFD9thVBNJPK9kTbNmt3cuhXNKjGwWCMMINqgsGkAV4wMu8XMEUrAC9y9PA/MKn/AecENuICBm7oNjyjM8LHM2mWgnZ3NXwLM8QO9b2nMjKfdzUvN5izc9N7czG/dvMTNz3G7K+jc97PLFcmnAGVAA5oL4dfqpmbdbKvAklsNH1saXdiwMdYAbAsAadygobbuKITM3Rzdib7NidDFUgLdkK4AcqUAMfQMoHTsFP+8IWLKs+sA4VEAXParqiKaE1Wpn+7aKi2aREyJmr69mvywWTWQftwAmc0AqtEAlA0AIgALqm7LSifOiI/34AWCAGWQDms+oE7QDhztkYDjDP0zwKibzMvJ3P9azDT/3poG6qn4DRxQ3ceWzcoZ7qaV288vwJEHvVemzPTE7j8Za2+HkFU2ANWl0JeU3iprAfAAsMxY2/7H24mA7cpqoKAwHe81blSBXBYj7BYkAJpLAFnnAJB8DaLjzBqk3SZP4DZn4Hw8mrI7yZ5wlFttDBob2EGMDmsFykEloHDxqczyoGLCzZJr0Pu5zgk+0DeDAGBvAMpIAKY+Do+wDpkl61/1DpH84PuZDcGb7b3UziFN/bXi3jIX7Wh7vhFT/cpQ7j7Oviww2yfs3s0ja4/4ADE3DxHX+qv74fF/sPwP+w1WHdqZvwCREf6y1+qjzwx5gLaV0F0tzuAwKwAsMAAP2AClZgAOSQ7ZWt03uw0zjdywegwSwtmhggu0aLASwtCBKqmTO8hG1apJoZ51xgnlKLrPae7QWO2WM+2ZatAKObBL+wAqRACmAABi1g8AgfvFQLGQZU6S5u0euNz/Vc6haO1qoe6niMvxjf1Ydr82q9+KHOzM88+EYN4qd+qspu8srmp/igDGkgARfOz19d8S+PH38Kov+w8k++vkt90W0t3JZfvLdgCUROqB2tuZ4cRbB6ytz+AwIwDkm/AlvQD2CACltwARWAB/3u5aT8uaKM2fvw73dwnOPemTBKnjX/GqNLqKLBCZy4KQidufaFTt9kDszqX9+IoAIxMAxWgAqkYAV3jwqpUPD4ffCR7vdBDRD/BA4kWNDgQYQJFS5k2NDhQ4gJJzngV6kRP36jMFbc2LFRpY4hRY4kWZLfppIgP2FcqdHky42NLvKbuZLjS5AoaUyK2NPnT6BBhQ4lWtToUaRJlS5l2tTpU6YRKGAEObMSSJgdTUHl2tXrV7AOJzH6x2jSBJBYQ6KkmXUUDYE8w86lW9fuXbx59e6F+sqDrCo7IPhr5c/wYcSJFS9m3NjxY8iRJU+mzFjU4cv+SPjYt8/HDx8CwJAiNSwVgH5WtpDagupCBXSc94AG7cOH/4LOnX/k3geihQEuhnnZEsFFRGXkyZUvZ97c+XPo0aVPpx7dVh0RvERkt+VPBJAgBzh3Hk/+M2gFtn18qAHISzcwzwA8S2UFwBYwW/q1UJ/bSbvqAhRwQOYCKAWWUnY4wRW+GuxqEm1omgmlTbDaBKWZRLpqI7WyIqmRTy5CySaT0rrJw5IaYautTWS6SKMMNVxJFUvKcvBGHHPUcUcee/QxqZPaoqqiFTssaasfk1SywUnwEYgRS9TYYAgZNKDwk0pYETJEI0Ui4p9J5FpyTDLLNPNMNIHyCzDBCCPwTTjfzMyfzEjYbZ8fQBPgmdTwAwAVVKyYAZV+RkslhhHQyf/zttt+SI83SBXAY4w7tuNFl+MMmzNOTjv19FNQQxW1suO680eQOsSo4QA8x+MsTzxpc9Q29h7pBpUV+mFthnCeYU0//VDJor/O/hv1WGQfMxBBBRlMs8walVHLKoxYqYmfT2BY4JgGHFCiDGTIYoQsoWqkAaOLYgzpI366kILcoaTgaRolCGCAhile6HIktjaA91mAAxZ4YIILbmgSLGcCsaNRMMwKSYMjjrjGcQXCxUZ8ysDhFHQ7xjYljI755+J/JTb5ZJRTFnjNwAYrLFmYQ52zzjs/80EMMPJLJZVfSFmB0JzB6KOfLVYAwwsVathDPdsUwK3Vz8jbRwEQxhD/A4PLdPEnuJi79vprsMOm7jJBMABiValjxdPpppve5wAsBEiljxmeAZSU035NRT/T8BuD2H2MFXvwN5dNcEGVb6yxlxVlsuikF/kBhowByHWyoHEz13xzzjn/B55bKnG4JLYmGKhz1FO3pMa4eKrRkkmMWEACdTvCygIbE9d9d957992gjqxFt0IUMYL4d+QVh9d1MHly4BS1KDTpk08CGUjM5LPXfnvuE2K5zZcJF7+5mQ0jgTy2H+ETlS0AsKKfvQG1ApVUwIC/D0r68AUMQGr4oLbPsG03UfOMbqoWBwzUgRfjY2ADHfjAOJ3tf7opoGdsU5tZ+QAE5DAA/MBg/wVqDIMahtJPKqixs9RY4YOp4I9t/AMgCMYQOYZrVvfo8pFpYQQloziFMuBRMUZcbHWWKJlQyLKBrHxEJqcYmVHgtbwnGeMYJtGIA+JiQyxmUYtbTAojhMEGHhDhGB1QBRQkECQJPYyLa1xKLwRyOSfJxRLv+gcSLKKl0YmELQyAx+XY+EdABrJH33OZDA25mPJpJje1EYB++vFISEZSkpN8ZP+WxigAFnA3T/PMOioQB8MERxTE8QcpL+Wd7XBBa6UUwaYO+UpYxlIytljgcYpDHFvoQjtc4GU7OBEJXrSiFXcIDwXJM0AFYFA9cDNAfSj5zNSQ4pHv2w/gBCdLbP/6g4aIE+RShMSijxSDDGFRRVtq5xGaMBEszjjDkDI0ClYQ4EndpGc97Zk9S7CgGB9b0bqE5IAi3lOgPcHHBjJEopGsxIpXHGhDHfrQiBDSTdmMYSLPpxvbNBKaG5Vk+/rwCKUFMD2vwtPUOONCHxShAvEQBS+40B1RHEcXMRWFIBbYHVtggKI75SksW1kcXmDAFrbgpWG2UUpMae0OLQDBAHNzGwsybZlYMMA4VqNCjkrSCtJMzSNbWJ5r9tSQ23QWRCNSMcjFRCYIUEJAn1LOdJkkXeoEiwvaaaEMWdGtZuVrX/1qF7JMggreyAhOLsKH3P31r2RZA4n6KZJGMED/sZOlLD0lGj6xis+ii8yoI7O6UVz9IlCpAMQlPhDACzJNaqDppApEgQEu1NIfM71lKkUA08zmVrdh01qpUJkdf5RjG+UQxVLxcEHeJNOCtLngAUjQQdKo8IOE+uw0uUrNr75wtzEka2UVQq4TbaQYTRCIFMAC12+OZK50KYA0OHKhjWwFe96lb33t65MhrOScHELJNBJ734aWoCLWkOtJnmAWACdYwSm77HYHt1mMhsaz1aUkKbaqqw9aeA7+G+lt0nOnO5V0H3swhAoyVUpTyXSmqHRwi13cqVZ2pzizfWk8dLENcVSgCBhFn3nUQxtmmtCZVtgqoCac1Qt3tZou/ywWDF8svu4uWCCWiEmITtKAuqB3vx1rBF29Ag8wGWOfFXkcP3bBUCmnWc19xQdPIpDGFKFknmsW5CQsQREdpugkVmQdnf3850H+pWUTfXLMIAw1jVL4mVvY2y9yBYBfvO9PfvCfepyGQRFX8ANBEAMXYiqCVR7mxIUmdamdg6nbrtg7GBjECHZc0hC7qmnpUYBzDbCFrU4XkkR+H1erm2TsWtPJpv5alKVsCQLTBEv8gIKT+khOcxa4y3YxQlqrstD5Alrb285ijRhQ5pFgRSZ75Tb3yGIKhyEUnZuQZ7bL/W5490XQ4CM2sg7NyCMrGpKp8CC/T4MKUgTKwsPwA/85TsuokT6NgLk5AKfbIQpd0imm3ql3xS3umBnrwhaiiKkKNPEBY94JN40iua0pUbR+BGoL1JifhacJhlxRGNheFfbFu2ZsBZOFAwqrhDUKME9yL0XL0vbyl807CRmIGyMMcHe8nf70iQ2EAPxgxb4qojDzQr17TWIAu6ycIm3YqOlaJ3vZGdJgm3/q3p3VNyUvDAYABNxnj9wbaVBxji2U9uCLCmBnlCviSd2BEKfSzlDTfniLa8cfGPhOMV8VNVnb7DbMxNsWfCXNLTCaUPcpMv3yvdGZLxmsw0Z8qHCe4BodQSYbucX1gi70aOt52nNxIz4ccJUMpcDsu+c9miz/8QSYZAhMvUceIxiwkcf60wU2ej3xnR9vtJceTmuXcNsnaYVUkCbg/QBAGwCwgj48YwZ060Yf9AcGP9ygacrc5EkXqdIo8GKUo5Z+/VusiztkgVUWfGrbFpWePeCgPoC00RgGc8A+lyMFAEANgIM7QNG30MuuJrM/0zuQwykrBeMJYEA+BDAGMOOJsWuKoZO9ouOKf7EEGeCIq4ij52tBF8wLBMOHJ0g+f8KIf2izF0wcKXiCuLK6tjidHAxCp4s+CgwQ6ks067M+zMO1gKMEFUCHD/M/H6gGKqTC8tAEE+uOXZotf1igLhSO+eM4VmqlIixDAoGp4MiU28olFqOT/8WjExGIggoAgeSClAtyFNBgD0DoBn5LQuuLwJozQ045vfuys38gBrXIgKMbiD7rihH8kHQKC3EZiAa4Cpt4oxAUGDEhInIBon+okTB5oqCDkqMjCz8CE0u4nE4Uwnp6neGbs7IIE9ZRxU/cIgeoEB/sCFZUmUmAB3TZshbhh1fcRWIENCIUxOg4ws/zw18jsoCjHytAlExIOJSawpHDjd3YA06LrW24LV4ShZcSgTqYKV7KlFGiOGRMR+jYjqEKNcMoFVDTBeMwFRVYh0dRuJHyDLZRj3TwBJWjJmaEwOuiOSYLHNJTx+ogxAQjho8ZBcS6IjA7r9iDxNn7CtjhCf8nwYU10EXdsQQw6zN4qJHLyboi2itaPB0iwp45ukEoab5i7J7VYT6BGABTKIEceIKBcJKswyIiEohblDZ+8Ib/esmBYQQp+EU9E0a5cEmibMq+OkaEZA5lDEhm1L64kyZSSIIK6IEfQ63ygLW3oZSj8oc64Lg6yClPQ6remr+obMvk0DjbgkMa0ynvUCDwmA3ekA2psjREUIEYAJQZmB+qbDtALMiwckvpUMj6MsUugJxsABOyWESJjCsSlESBiMh/6ACsGIVewEiVIRfPzJ1e/IedbAhGwAdLcKM+4wnQxB6ewEyn3KKRnCdmWIB1GYIrKAtQZEpeJJepK5G2gAH/3ozNJMEHdMnFjMidRiRO5vwrqETMypjKwVQ07Ush+CmazHsGL7gALBCPWUmm84CUAVIpQuCFOsCMT+O4S9mOc4RO93QMiFtDXdCamzrP7LiDMdg/ToIqzqA1p5GUCkiCPkiFGYCfYVgB7/O16eSowhy990xMC6yhBcu6NJiACQCGCKCYWoSdyUwvyIpEsAgsU/wHZZgAYZABYajF3UGwWpQjDYUIJ/kXMcEHKWAdzATB5twiDq0RJKIJC9kINWgdLYISigC3cGuXF81RNJkECUHORmDRTFRSKe2m53xQyJDOBf0svJEm1dC8B0y5zEMFAzA4DzsPR7HDz9iDG/gD/10SAcYLJeyYTyudU8V4qdmiqVTiAkHgggpYh0XajZq5w/P4gBa4AFKwn9PoGWciGoDMUmhqUO2i0+ZQTPuynNy5mLJgUa94RPUC0bC4mDApiOVEGXHBB3IZgF1wAAbAwSaCCNZpEvNyEmNQVQZYnqWc0ixyHTTQIZSoBCv7hFzYhCG4waHcHiiJkNUjHclJUlwdE0aglpf4xOFsVmq1oSqVVETCDPPhrOpz1KyqTtWwghXIFZXjvkBRoTbYsLaJQqjipN2Am0oxDF3AAFQ7JVfCVsTEDpmqA53KDjHQhD2YmkybGgBSjz2gqj+RBGqYgdJwnxVoH1TIj2X0VuuaJv+CdFB8VQ5K9a4XNdUnGYsoZQpO/dCK9Ip/MQtOnLJpPRPWJAsLaCeaQIk3aICWxZyEIIuLcRJLiAAYIBKMmIAI+JwnCclqTR5QLAseOAktUbYfBYkcWNmUIRdlyAqLIAZmLVofedYhMYllgEys/VpAutaM1VZN2dYIQ0KKrS6A41JeI5TswxsAoAZE0QSmYRtszEs86YEKiAJRqANB0IWyxJR7HVuE1ClegoQ64IKl2j+BtZnl2kcfqAFH6INuILKVawOW6wc+zD6AeyTqStvrG0jRi1TCpYyNrSwxMcopy0myGNW3mshOLdmuwAc3OoijVVGUcSMlOIOcmJCLOIX/ZqhRGUUIFiwLdiosPJoJYRgANANb5CmDjmkYj9mIUViGnwvZ3WEdZEDOjZiASXTeHRGXmCgRRYBF8D1f7hFbwsVS0OUoLtUVXVHA01iBLn2GLQgHAFiECxgDPBggvisPkRsxQxCDeICtUTKO0kXMm9qaEfBT/+WsPAHPz9ACvxQtXKmfnMG+vVlAaeI30mhftxNdCTTIBDbdCOWmBRsieKGYW+3QLTOnEnyQWRy+1l3RJqAdfsiF4UE+GMAFOvpYhrAEIUCAHEa+reWAMsBUqEXfMmldfBgCfggG5LOJpeUnIjhF7mHNf5CeI8UIGSBWJsYR8c2KTVgFcVniME7j/2dR37FlXxAezFQIlHFQIQMggaWhNcljLd0AjQOglHYYBDiIBH3twj31QvnDDvkr4RbbuHcsJeHKlOAQhFrwByAA2K98qjxBj/Somgt44yyF1AlU5Mg43eYciw4IEhocX9lVsBQohmA0CQogl4jcq9ZtBglwCUg8g1hUY5SZRSvZsndiIjQ2mO/1UNuhiiMgTV5mEoGgOu6N4WUuChzNSRqOZrtg44x1Y09mxj+xD/b5GVLwhHT4MDxkrfJ4mh8oAhVoB0HIJRE4qhmjuMvgOK4R5dzaDva8jOLIlG2QxzgYAzrkDRAr59rYg3QwgIe1n20eTFAmYXtWlhPGwKI9F/8Oqcw0w4cU3IgqFolRaL0+c90W/Qc2wKGXGIUNgE1rJuZ/sIkXtgkJyKJi3jIra4QXKNaUposaleKtJQlovumhmARcUF0w7kmf9gpsxldtXmjrK1BpQoWe6bUViAE/OK5Zw8O7lZoDMAQD0AXhmq3rGKpRkj/6e+ieEsPXKrxI/g5NEFgIZpTzSA9EAAT2wb5haFSlTsKGPkyyTgxSbk5GoOidJtmeri9nILOsKIZemE2EYB1mCBKr02l+kAAXwN6iXpJxoQpcXoubiGXK/szcMWaRYIUpMN/K/gpyEYbCeuHBLu2HkAvXBsJaRGnWToqjxtakvmtFox9+gznUQA3/udsC7vROPLQ0hSugHhgBLnhTDICt2zoOxdvrntq4yzCO+bOFOyABVtHjgu1KH8CDCogB7ntYfltA3GbGvD5I6DaMviZOOztljMhswVazNFi2zSSJEGGCN1oIsnBvmPBVfsABkJ5tMnGSVUjl6WW2YVZp8HrhimCFDlhdATftf+iCi1A3kVjtCF8ILU5SycxwpahtSb3t8v6sIuM3p76P+nifYWCNc9gwaszHCiqpPcAEIIjPzNC410rvnko1SFaBInC/RdLHZJqVD6AqR/tHi/3cERdIix3dUNZxxFjv2LQzJEAX+PanVQYwjhkSH7yI1nuIVUDKhGqLSjiGzvbw/xupXRzIs07dISw7c1L9bGCeiQ3AYjR/CnxgyI8xCQy/c4PoSSgBYmWWbT8PChCnUxFf8o2yH9YYjbkGuNXIGzA4jVAYARBw6zuENVjp7k96R605TyinKJzClDo+ABDzO+aymTzBBBXwvl/IGfi5my21a0UncREOxFBX74h2XjJwGGD21AVzL5+18I7YBBuwGDBOiMZkc0jchBSF80K/iw8ci418CZRQpwD3nZguMH44hmyPdqJgzQIfBeTsc3BnHrmQF2UG96M49DlN9FqnJEhPufpojdUoofcZDWqwMAAY09PCY1XPjafZA00AAnIc3Fw3JBEQhHgYgR4IsQrK4/+R6uMooAb3wb5f6BOg2Spaj3cGvXXDRO/0lnLiRDfYxXJznywKeKz9QokHN9Wgg4dlRyMNGZFKQIEfZvceOWNnKAZg5AcEYAZ8sPPs2Xa5agSR4VCd76J/OAItYfCUL/Qa/gcCeIJUXagbxAdCX3qHcHcrhXePjyRGY422hZ8VwJtBIYVfaJ9+yPg/QQVPUL9URw8f8wzvjgOiSnhZugOlqaAQy6BF2YNLEIM2mIEZWARf8AX9CYfEf5/6mC4FDXvQA3mMTXiSb0pvM2KLljKOuQql+5AHBzOTFIgw/wQDF5JG8Beu7xF44ImLaQIi5pdKWAY62CKjJ4nHefBvX/3/s+KJU7iWkoh6qReIZlBBfsgc3leTeSukvQZ7yR/MLXj1JNA/knNcSOkMggcC6g4qwyUl4iBDzABrvYcORk6ME1ugBGqFP4aDdogEFQAFtZEaVa8NSRkBLzh71VDy56fK8wYIfwIHEixo8CDChAoXMmzo8CFEiAFKwSq144Srfxo3cuzo8SPIkCJHkixp8iTKlCpXljTF7yXMmDAbwVylcRLLnDp38uwZcgO/RpVkztwULCg/U4wsaWQK0hKjHJ+GxqQJk+onfg18cu3q9SvYsGLHgnXaCxsxmqxeUgVmDOdNsnLFwv2H7whRojQ3MPrXdy7gwIIHE/Z6KuimvC8T/0/5y+hv4ciSJ1M+yWjSk0aJX/qt7Pkz6NAiX3mQVWUHBH+tIrJu7fo17NgERQ2k7Y/Evtw/fPgQsKUf8ODChxMvbvw48uTKkQMA0K9NPysCLv1QoMDHbh8KfmT3kdsHiBGD/IkQJUKELVvm/WHQhV6U7fO2ZdOvb/8+/oci/MHvbws9F4JsQxsv6GFwBwkH5LbgPgrsox131/3wARYXoAIAKb+QYkU/vy33IYghiiicFaQAx2E/LfDmXW5OtJMfjDHKWN9EFV2UkWg56iiYS4oRVUkjMjS1I5FgXcHPUJ9sIhQ/m1D1UlYaLNUXLiHhxEgKiSVWyVBD5XLVSwgMWf8kmWWaSeYkUsDVyz9PTOGNZmvo8QQyHNV1pmB1WUIMUj7u1RdkeAo6KKEdTfJCk30qloZf+ARaKKSRjjUJPP+UoGhnkmq66WSkmYaaajOKOiqpAs1nG2668ebbiK26+ipzqKQCgBWpkIKKJGMcwNt12K34HXf7fBDEHaLUwYsotojjjy116CLQfrb4wwV6pVp7LbasnVeQCLxQOx8X7ahQxA8NMpibddz5qoUKF6byGyr9gJFhKrDae29yJZ4InIq8LehitgELHFuNFmHEKcI79ujjTEGdElfCkbKx2Sdr0bQZVZuUYChIlf5TzwJIEvUJkyLTANWdEau8sqCTOJX/6V9S/IOTJfCwaUnKLLME2SQTKJrXn5nqPDTRLFV6GJQ+jnLLPzU/WjTUkeJzExoyCR011lh7elpqqw38NdgFnSpQqvtkxyq+aat9XCrxrrBCrVuggso4BtTwga/Zbffdg7n1oEIn2wqkS4EiUMsLLwJJGzbjjd+ni23JqlfeeedFoeuC2O3W3YoKfJDFBaSsIHoqGqJoxRbOrb06rPpGx++vLb7oOO1hF3xj1rl3tTDDIvPzsO5FGmPNJonRlBWUNFVCASOO/uNxSFP/UwAC/FTMMAVXB7899z7hvJElLy9l6NPdh8TIYVYpFnT55rsP6SQ4daFkokCPoopf7b+//79kHLxklfb4J8AibQ1UXqsdAkU1ttss6GweYh0E8cWhubUtFSsAwzN+QwpJqAAPvOHObszWNxF6jgR3eJYgyMMs+fBCWvNJIAxjWJD0mIcL3xJBHdLzhxv4S4TeiVCEtIMIP4ChH78oERh+AwZUDMMKYChRvSIoxQ+5DkX9YtE+ACbDLc7odgcbIBj/wbveveQNgApjYSbRBAR8YhTIs5jIzpAMjfwFeh4J30aasIygJKlLThoFBQrAFOmhsZC6e8xNpGCJqdWlLo46oyE5copGqA9o/OBLACOpScn8BS9s8VMHGrnJUfJkKSlAClUyScpVhqWAXeMiLGOzwLI5cP+KtmzVFjy0hVqRIhxgcA4pNpQKu30gO+rqIYMUcIM/HMsfumgPefbzwlhSM2zUGsh+BBKHEYBAhLop1zFXdIAWXEBuqCgRKm71C3ltaAVyi+It40mcKsIOmVqsJj5f40UcsVJ3Y2RYMCrBqKb1EyyIdAMF8kKyIxQgLoyQAiE/IjMpXKYJZ+DHKKyHUeWtwhh+SZMdCypSQVmCohCDzMucQrOXRXKSldTLJSE50pmGRQZkfMkGckbTnebvHxGoH2f0x9OhjqY0XAtVPpOqkFk2cFUPlCdUjUOK1JXuXbl0jhUAQA1UbOFdkuBm57qTuQWBoAJxMJYzDVcepbL1Win/rEO3dCGOKNRgDyA8V+c0d4NHtGGJFtxQPy6Uy1x2qKtOjCpi6Zmi2GVxdm19bEL2SdSh/dOSo6jEMSA22ZxU6R84oACXLgYFBkAPGQ+d2flMypEIXJQfR2nEKSwAFzxutraecVmgcCI9piwyUJcx5GMegzSGsc+2xh0JXNLAiqP0jgZ9mYRQj4tGRIaMFcjjhyqlO1lXIhWybWWqqnrzVMSSFzipQF0wdzkvarCXGlt4BgB+0YcteEEMNTBmr0LoLwftgVhcwMB/mOXdAefHcKKARB0OUQTdZA6E21HXHrCQhGfcY6vRWQGGsvqLd5ECAHMjRb0AAM/yTlGxV/yX/2MJPGDJandTlf3R//AX0RaPZGp/6UUyTOGAXdTlMpCRWXQJ2tNkEMABDpjaIBEZPxoz2aA1JiQiZaZJH6OPjMVtsnYfA5SgvBQmiTmGY7C8SXwU43gADLKYWcndA6oYn+A1m1NJLGcQmSiX6PxFBXbFqxVpDl0PWscfRMAJTnSiQOlhT+J4gQHDMUs9bVaqCHQhrW6J4r9cEAUGpoWeSHAiHi04QLAYpDftaCcTKmgDiuas6uOYmLH3fPRjWZxmQb3YkphE86xzretd62h8xLju+mKaXV73E1BA6XJV+IE/mRI7a4ysk0ZMygQvb2bYzY7kmmHt5tqQraniXTW4Wf9tBXSiIhz9EAAPSU1qOAerXAcwayTa0SzacEGFhs50NrVdTfOIQheQE8Gi8e1oUdzBEHsQNRbzO6EKWQEV9yhiuCN+IhO9brH2TLG+kyrra+uo1jC9NcdDLvKRjyW4ODnCZvwkbFyTfIDG/hlMl23tlm8qZ5PAxQtCG5OZ0/x92c44LN9cS4kTPTjBnGoFk9CCPViHzz8c67DEsARkRROb0ao60LmIgXrjMJtccJYoEqeCHuBVN3tYUXXCE4Mloq7hRQ93qy+edaVuvOeT8bhMrmz3vfO9701zCjGARNyV+z2SL0d2w2TO8sKXaaUzw4kypsKWMzN+gD+fewyFHuf/t4f76NGxwgxMBIZZoUIFWtgO6h10rursA9DYrLekFUebaWIegbYRRH8ULYLLgfpBWDRbd3ZzCTFoaAX9AMDoQMz5Vccdi6+uPSzrXvm54D3ZIJ8+9rOPZZdpZBWIb9j1tb+/ww9e8eIvFKAmEdEOzIRLQT1/9y4P/dpp/tvLXzWITYQ6rm5hGKL3vwFcAt74iq+ci9kcwAhQyzYIguBEy7PMHwIdy3nwAiHYAi9sgwGQw8FljnegnbqAQAvEAIYAR1fVC2Dd35w1H4pBYCxJH/x5RfWBH7O9IA3W4CpBxnCpXPjZ4CH5xbGVX2csHg9GRo/NDC4UgASwRcphlxAO/2GkyB8LMk79oQ0KypnnoU50DIPxTRUA7JIVxECekdp2/Iox7cMekAAhlEMdZNp/GUu+RSHjLBp//NsfLJi5OIgxOZ0WzAF7AcAw/JX+pdd4VSFUqaDswOEWuaAT5kQM/g/hLSIkRiL3QEW05WCw7aAkDg35qZz5ZaKOeExf/CCQPAnPeSKhQCEiDswUDiIhypkFoUIS5V9gpQKqWcEcaAHa9Yp2kNCD3MAdcIG0PIsIpFAqhk16PEseVEA3eROckRqE1cAFjFs6nVO9jFsqnFfbqE4rRpUhNlYxwpAimmJL3JQjYqI4niM6FgolNg2i9I7epWPCbGKwdSI8Tkbz/P9DlZySVWRFRr1fPWoKKn4jtqziNuJfP9TLLzzQuB1kdHTYBdSV3myOqOUGKDhBLQgEBtSBQIINF8RBgozQD+3GGG7HAYyBF/hCOATT8V2jvPxGNo5evBRkIVKcFbkaxm2k7VCEwfDTP45EIyKFOfakUA4lZVCiHjCXDs4gURKKPFoSPS6lXDCFI3VBnzyJP0IlngQkTpIKQcrkNq5AKCijr5wdhCDcu7FHvdnboTFLvSWOCm2lQujCpdHGs9gCBrSCY3GBONyBJtgVulQDCUEIbxSBJ1CCc8SXVxZdNz4fXA5MOC7lT77jztDRX7CUZYRZzYBPT5yR+gUhXECXStD/1m/xBFP0hVR2Bk5UClyM5vj41vhUCfQ0IVjgw2eOyXM5xTqC5phQlG7+XUmM5m5J5YzZSfm8jJStBD6UZkdEFyLRUfzABZJZplcs0kackfTcSS8wRUhRppDdhGwOBvdRJ3g+BiX+RWdNTWddCSMJxhmpAszl3SN6RKCoVG8250eI5vmoxHE6hX0umUg0Z39+D2k6Z3g653De50Z0FmU+ho11xjp+hH9W53KG2UboVFyoZhBWp316RVPGXIamlm91hFNIjyLNDG2apoZGqIXyxHVyBEpF6NRI2Yp6xJ18504AaFNA55ho6F905sxYpo6qRHJmSm/iQO+Uoj06BqD0/4XHyOhN4OZlrCODNoVS7p1WNqaMdGViomC8WFAf3CLa8Qpe/cAZxkN/YABd1pt6wAd/0B6WYtN6BFgkRMJqYAAG/ME6eBNvVEM1qNt1fMAlJEETHR8q/MI9bKnELeZNvim2PCZRRmZ85sSQ2glK9Cc+zNiMogR/0lH+BFdwaap8lpKEOkr4lGZlaoTzfBRB3Qlv5chl0CbEXGeq3mPTNI/4GMqMzqpmuuhI0BZ1xg+bZGrHEOfLJOdxhuqE2gVlHmhPzKqA+oV4Sidt4mal/Jb6FeuOcJ9mBYZ0ohYoSujjjU/TpGq3+kR7vqf1VamG4lFvgitITKq20tGzogRO9P/Ckn3qhsonz1zqc9roRzzNy2hruSID9HyPfX6qkG3nckopSDxKlHqqp3JnqUabXYirkzHCD3Lih0JodV4qgBJSyqxmdzbSppKFyC6STskMzkAXxCKSxfKW+lHUaAYGyHrnc9VoxHLEfvZoTtgRdFWrX3BDMHwfE57JY7QrqnKEgMZrrT6FsI7clTIqfmgponKeh3XhL6wAKgRguZydhJjLCO2BLybOouHQ1lFLNj2g1A4EmqbH5PACnf5HBZBdqGFHNVRHd4yTCIoOiLlTG8Rk1TIfTdaT8y3q2pKKow4lpAYlSzSoEEZohfKMv3IEPBShbuYrvaZqs7orzKwmyrD/KmotJ0RNbk+AFM/yrJ1A1zp+T5pYq50ca0ccZ870KHOK6HyyBM7wzMbuiMMiWVzE6Gkqa3cSacm6KiOd1tNyBc9IAURVLGpBBmv2FHeKxbkSrWRWZ/KmxGqWKKhWZ7mKBOQ+qXN6z6Q+nvSgLo1qpqmCxHGqFo0K6Pd8D9DaRfJeroTGj0qFRYfC51NyDEptBDwQEm9BEnWuZ7VC74NyqPD6LlScZkmpanbhVo5CBj5I2feKRfkmrZCpSb9W6M097/hIT4OuRO6CDyMMQGsxDJJykvSqrkbgAs34GI1KGa2WFOgWXtQeLn1QbeASXVfFS63UCzW0wdJ54LqN0A9o/wIQqFAKAaML6TBBXBp5SEtabtMHeFO5ECCfsUs3gEETjZ4wORHF9XAKDq7FFS4UN6pO4g5WesTiqqv2/oPMZO9yukwJE9R68kQRzutkNk/M6LFGwIPHwMN+Xo3mkidq3esKg2ePpR/0MqvIPk/+Wsn5jqaw8iw+hNRsoUTNVuhEcaqm/hZE0TG99ti9omjwnqpm9gWb8CiZTA2zksWtgjL+pq+8XnBXVO/gMS48mGb4wC5JXKdu2vD0nsQkBzJEGed/2rELNwUuW8ZnFmslk8Qcg4Qd8+p/3u6kVvD5tOwZGSfpWoYPomvi7e6/Ogo324nmhm6+CvCxkjK9miamsv/UaQKZN+tutKHz+YJnSUmlmshx01TJirLUnQzpzJpEJwO0RlDAlxxpOJNF+nHqlXBqaaonrC7F6oLPPuOwURlQGscID5NxuHXVVPXDVG3hFqyAChzAdehiWV6H2WTCIbjHHJrK4nw0C4lAHGTBBjaI6vner5CDAMxLP2zVoDaHrSykSMuZon60tSSuUL7xIrMvADevODfspCqsSqAoQH/mJuOuT/QYPfdFOvsxqo4o9Eo0y1aGjE6yDDfF+aaqIG/E1MADtFVuBCcob0HFZcQPs1Y0RTdySsCsM+vJIttqXACzV+iJdLbrcf5xhWIvkVSmmjy0pkLZlQDZpT6Pzib/sPTqb2e4p/VGKvjG8rsS9I/qRIBy7L92M+dKKq4CNBzXLMu2a2baRR6rBE6Yco/GcvOKq6NwMK1ebMbOoznr7LYKWavWhZNCm0PBtWVbMyO0soJmaBMyRSuDslkXxoOy1Iz19eVCl2p1Vi8cdEkQ9t/tNhpYpY9MNQt3NsREslpTbG4+M8nlsFO3Rkgv9arJykHKynnJCipQgxU8Ai6CkAf2jYO8W6TZkAqlpQ6Xx6Xxgn0xWLmgy4P9qYT1wQx0lREh3y+kk0mDGODyd2KZ8YkdYn6PClT3pFRbNtOGpuZONDw3bC/rlrJa8nXjJqzeqE5x347hQAeowpDTQAcQ/wESGAEBCAG0Oen6RndOrCZccK9dpIADGAESEEEH0ACRq0IEMMATNC2vmreLpszxfnbD5hZXM4JWI9cL07iUrTM2a2g+Kyf19iglyihtNsETBIKRH0MHIEEHbEAHRICRHeyZyIwabMAGWAB40tE24+MuMIAFEPoxEAEPpIEaMAAVmKZJXSv1hjY5l6O6Nqe25qv+6Ml81vjznGpumbZGPw3mNi6qMsAxqMItOAAduW9rXycdMMGgb4CWl0AgcIPLkPdvRjaNOsATPAETLPotcLkqTDu1EzkO7IKu8zFOKLa5jvNo9+9y3gQhTcNuW4IxMAAB0EAacDkRMLoaOIAQqP+sjdGWXbT5TjQ2dPknPBjDLhSZA2zALQB6tVd7BxjBpAcvqj6nZMRrsOIjFRAAD/AADRwDozO6A5iCEDRp6Cqtbr+5RgzAYSAP0bo3YaQJbXlME1BBAzA6ERABDQg7EpDBxeN2/EwpO3N7z+H3ikPEfps4iR2mFSRk6HWYNc5KGzxk3oyh7zHIu0UBBpCtRkLxA4rBDVz4gmQ4Ab7b2o1O23DVCkBHiWAhcJS4z8tTU+98F63xF7UxR7w4IOe29jqGIykrH9/71bjMWm91+PJElUiBEFiAGUxAEi6G8lDSZhjPJmgAMKgCE/BBX1QzaHiMjl5BBCyAIizDVBw+JVn/ZTBYwyksQA48wQA4L3JNTQEcrUKnd8N69apGFKzXsWmmZo4LrzW7aEn9BW2yukmUasoYQwN0wCpwgFVYhfupDz/ywwToQQkIQXbbd2QYw0VVwid0wet/xT1KAQOoQhf4z1BsAslcjEx4AzF0wBNMg1zoclKqUmo+frQlcK4CSpW0cprAs+tD53VecHh3bl8D8hUAhB5+jT7xowHv3z9LlhgldPgQ3z98TIZY43cRI8ZGmyZkYGLsH6OGDx8ymjSyQBkCOTq8OMVvU0aZMy9uxChhgpkGLhQiVEgSaFChQBsy2jCQpkZ+qkI2HTry5M8CDTIcyXVx1KZGjSpdjIn0/wwaFsZGihx6Fi3QSQjx4ZvEzRQPM6cm8Ku0qWvMglqT8tvbaM2LW6ak/MOV0GdaxYt//iv8DyG3HGzWNIJpOemmT2uAdYjAbVJbyJMYJzTZ0BJpeMayZaw0qi8/p6Vp1xb6WFkgIl0sIsXKFTPXrhJOZWARJuFjSwmX23b+HHp06dOBvvIgq8oOCP5a+fP+HXx48ePJlzd/Hn169evZkxf1/b0/Evvo//DhQ8CWfvv59/f/H8AABRyQwAINPBDBAEkhhT8rrOjHii2sQAUAMMKZAYw+LmhhDx/su++HfTzcJ8R99sgiDhFE0aW9Fl18EcYWnQCFPvoUuA9HHH/IxP+PbsBoow8ASJkQjFQAOJIU/ZK0IskEnXwSyiilFJDJ/R7spwUca3SinRi9/BLMMMUML4BSYCllhxNcoY7NNt18E844TYlNJss2KEo6VTpAwgEGTCFACNqkIA0ZOhw4lIkOeIgANepQM0qVCAhgwAEhEmNslz4dkKMDIx6DjrQByHhDguDs4meUrjIKrhKuNGqEAxsCQcikOGtDbbkwSqDAIlcHMvVVzFTlhxUKprCAjkuDaogFGnKglIFoIgppJKJIm0YIBihVowMcaLVtpOXg2aWDDZg4VJtBhYrKNClw2cUUBiLYoIPm4Aw3JAfMOOOriwo6FeCaLmoVJqQQgAL/h29slc6BYrDi55SFh3IBByiC8WsgVf+1jOOCTM3liBKisRVPVXxLyk48g5rkCho6aGAXSnGRotpahRrgCQKeIGODDbDphbnnGsIFhw7UYEBnZQqrNih1Cz3UAZdNaYg06Qq4RQKMYroloWnPKkAVh7fyayuCa7Ksq1EmsRcofBgxZpdbgMnabIzMFo7jrfQe+7VTMRsFCgv+qTrOoo7CDOWlmmKapElIq1qJDSiwDLaBlZopq5pQaKAhZEhjnM3ljDEijVMutrsSVYf199e99dY6o2IWeII0ryUGKrVJdqnIr644nmmrr/rtKphT0jACJLYVw3dch1N/PbbZbhea/yIOLrrK76/yPrtguyzjAA0meGpO+enNPx/9hKzDTjvuxnwf/vjDjM+f+Oar7778ptyf//795x8ADupDDEYAgvso4EM+qJECTYSFKERCFBH0BxdEgAHv2EIEIvCHBuXXwfaoSBQYrIMteNGJdghCBLwQQQUyQR8t/eBDP7iRAhAhBlSA4RcSIgUA/tdDH/5wSlWC0H6ydJ8tdcmDSVTiEstTpjOlaU3pk+IUqSgnOq2KH3eSnnN+ZxOvVEIaE1jFKbpgA0URYQFdOMIETqEBYGWMHxNozHSWc5iu3GVsXjnFKYTRhQUQ4RgdgIIMJgAMCpxqE3rpigyG4rhPPU4hDf+ZFgvYwI9gfGVYjcic5QA2Nu1hpCCyY4Bp5ug427UJkmZpiiWMAAzVrc4yMUldwASWEUVaAwVqaAJinGIWYviuYF0pxhhPgYI08IAIKDgFMU6BgMt4xTIRs4SyFLMcpt2CdcJB1RHIOIFbuGwBq5DBKTiQlzxeRCK0Sc1DqkYadVWNEU2wQdY+gbiTAesTssQkVyqHsVNEoAClTEjVrCkdS3yqMYzrgG+2ErHpmMSdDiGcTxgAhX8hZWN3vFzAYlmwVbCgagiZxKeaQ7jFlOxkNEnZFh/CAFQ9c2BnYOMqbHCLY9igC32kACYH9olKOECigxOUUP9RF9XVZA187AL/GojAgw68QRinOAICEnnUpVCNpU2DSEQmwYJR1HNVHXBIQUnCrK/a055YxIxTlhPRK5SgCx1N6RXp6pqYIKAD02BI1R6DUOcYbq4zqcQGvGYvxwl1nQPYFS3rCrxKrMEIyyEftZxzkog0RAk2kAYnV9fYxlpmDYKDCDwNOjjJhqRqLiiB9Synqn6+Cil4oSUrMHKGIUQgGZDp2uAIx4h14ukbNgCObH+VFJ92oAO32AARNqAK5z4XutFVBQ2U24FI3eoxTHscaZigh2X0CzYag6U9YYMZvfiNDUzwKyTnWEX3vhct68vOdrrDRPved37w8c79SJQ//QARwAEWsIFQ/7GFHQ5jBagYAR5ypEAFiAiBIfKBJu7ACwz6ox0i6AQGVIRBXeiCg/hdIoc3KAJd2AIDkVAxL7ZRgQMssET9VQACfXCJC5ACFTNIxQ37seMB/xjIPRTilYrIwH1wScRJVrKXnIgmNcEXylGWMknmVNeVgq42mPGY94o73rPxNBfQ4wcjsWyb5dBsEgCLyWuJ+4ktt6qe/ZwlP45QZodo1yHwaBndurIM4HmFH9jzqRdrIkuyPYwDOQhoJJsjks+lpny1KehI8LEcMljvjrSFI6q28q8tdwx2MtGLNZzhk4WQphddyCbiUheTRFaOFZrmaCVOwdVTpoU05MPHBhqBPf/iFuwqseyXsFhXEEmXxSS3fowFzpAXjcWEtl/NmO9Y8Tvuaa28eAnGEJBjL0ZE5LeOQjYpGaENGNSyoXS02WxoFpIIaIBgmWNF2ojlr02ezTKy9h1eEECEgPqEVp+7VVNMltY6ZVFlQJHCLlJ3R8sUpG9zVZVNZM0PoCbHMZE+ixS4CoyHz6Ti3SPWKwcyikYcY6CPYwg7IdMoqBTGARwgCF8yYoPDhlSohUnBS/JpcJX6pimhISoujmHXRHrWs8PyMwcaQC3lPDQkh7siDULymJFeFpLMGMLvLop0zH3iFGUQKuNMmpZGwUMkrhyYVb1OVz8jpQvaaDRq3bTyUB3/wxrzblVeAC0TsPr8pWvmJBp2+yl8FKZqlZbCEzTwUoykCvCgdDM0XVf5vZ0KNqvQ+Fmas7Ta/WMaOViDXVql6ZhsZFgTB5hPX7sRX1lGA6oYgGMeQs0p336K8m1ffZfce9+Dh372q9GH9Bdk4x/ffw+6Eo5X0AcxZEKBe7iRDOtTfQqLYBsY4MUG62cLW/w+iSb2DgZAXIdWdMfFJBLR8D0Eog9kIQYrYFCRfnGkVDgI+fnX/4CGTEQt0QfJwE8AB9AfmgyKcA8BE9B8qoyurkw6iOXjfI2TDm1g/gZj/GUTciEmVgEX7Kw0bIcRWAfQzGby7CawVucFhmLl7uxT//hgAWBLJmDjKwoi2OrE2uYNKayqGDoAJFRuNsouOkKj0kJCGbrgeQLrnFDG5zTG9WQjKPCBGGjuAivnotAGmOxCKzDjBUqKNqhmCHcNJvqllkiv4ZQi9bhiE3SLMQiqWtyGqP7h3fopCU9nIPLJN3jqE95OVWjrqP5lAa5AIk7p26hjIQbqUYzBZJAiOBrBoaKDqxhiWg4jIhqg8QqiBAXrAgliYDTDN6TNVwZCAmhgANqK3AauIQouNhxQKBwgI/5FDvFCKyoBrGBKJqigF0gROizhBQ6Np4arFX/N8S6C6h7ioKCCJLwmIvCBCoQhWGSCkRpDXJrCFCyiVZKwL/+sbXEcYgg7APWure0aCwftIgNIsVGiA7AiDyMIqyQ+p1ZSYAiuJ9S+0QRjwhqabm18y9RK48yI6iWODiY6Sx5TMc6KIQLY7db+SugYghKVsBqlTRbthtU07XT+pSuu4hQEjrdYLiGYoQv2AmO0onIAcu0yAnuSDjOAwTmsjjmuphg6ixVoju+qzSs2weRQZXUsEZRqwiIkQA9AImgUECjPR/foiwCL0r6Cb7/YDz/+a/+a0ikBREJW4P50bAtQARVIwQBqIEdgSIFgqEYUQBP+gAu8YyzHEoMyyCjDJINs4T1ISBfigAQ+QES6EsLaz0MOoAIkAQBSYQtSAYcoRCr/rxIVnpIwka//sOT/jgyJ0pIx7csAnywoI1MyoYMBr0gVo0MbImAB5Ap7YGOT7iL16g0Li8EMjGCX8EU68AEeEm8AGmABJIDvuicJK0fQTgUGiIAB/Erh5u4fBoDXPCYkByZVfON0JkAGoGADbmEVJoAZMwZx+mWfYkICSkA5DitcDhJcCCcHZCLafuUrTO4MZOAFeuYFgOEMPqHifOphGMsxuAoevCYFGsAMzi0HsWfmhocmhqABZq+91GmVGMAMEAA2KDIe7cLkOKYrrOFYnMEDOU95IMkCZE4OWzFj7NAyKOAUXoC50ogYSqXYXEuwtEIPAsot0A4IK6s5vKYw/xpgDcCqBn+lEaEDTxgnBVah5HyDIiPuIhBgjIagA/SgCyZnD10ljxohHIshByTq0bqQ4AILi7SozMziCSxgCJxJ1GIjNjkgA64BGdIpJA6vNHBhbRKiGSLgJWyys8pmWGbwItbABhigDAoDIazp5dbpztbiHxgAGDAiHFvnIohhWtzQa1jgE/EtFYGuWlL0H2gAPwPSMj3GIxsBDSjNUaLOSTFiGRqBBqgm15KNEZjhBTXC1RxVKU6PH3BA4JYDOxXDLfDhBeoGDUk1NmYx3zqgVqaBEMfqH6CBDcoLHifOVGTgCIYAjVxi9Eahcj5OrS4CCrxQVyXqCoYAvC4wtv/Q8bVax/IqL5OOIKuG4rIOY3CkgAboRrbQBov48C6OABhOoQNo4AWE1WNAciavdCDwqgAIZ1UnU19rYyjdpzH/dUyQUj6UsvgK02D1z0j4g0FuCAy2AAC24AJq4AOmz4hgKMZ8oAecAAMgwR94IYRsoQ62D2BfJIUqiAt4gRCwYA/sw4Xqg8Zu5ABGwCqZJBX6wSq3AAz2ki977GB7NsAOs8iOaGSHNn4eM4r2FWmTFigqk04u0xF78x37ZRYpUOLsQg/480QfinEGYE97Z9gGwtDSagF2CVzztaC462I+qStCbiC0tAGQgzmUJwVwAA2c6ZMSRxqcgZTCNeGEpjH/BgAKntM1CmYNMoAwikIkqEYKnIEFoECjNFAKZ8kbau9Zac8Zti7U0OqisoINxE4b+1MxwHUhwsUFeKAmaHWj6G0TVKEAJCkkNk8oVGkt3CIkUuAIugc0y6YgwosfrIENIkAJLMshxFQiCkBfpGHvRPAlHQ82rCFJdRV2F4Os9soNTuG1rjDdpiMqsAofSsAaODE2bYkfFMEG9rMkTGsSGGAKrEeWJq8XC+IMlCChTPEfUPEaEa5bR6JsI6A1XkpVoJM7rcECJqFLeWk6fKIIC+b0MkkzCEZV1mAXVilcg8JOheqyGOAIbnJVzKYLsMosfMsMYkkTa6Jufm6tXJf2/xLiFo5wJGUVE0kYYKbgPRuUMc7xijaAchPCGITLf7VGRwOSCpHCArytNlTzc0jjdv1FJF14DJ3zIkRrt8wxNEijCRBAo+opeBAHBnJAb0mC4xLCAVThDLxTK4QnDCuBKSTKtwpjRc9UBE+Gp7BUEbM1W7e1WxspaHaBtTLi7UzwIpZhCCygDDAykiQiPs1g9C4KFk8mczSACRhBN5VWkhWjX3mPaC+ZPQSWv4iPKX3WkwVsQn5hSPYDAGYgHMCgwIZEElrgAxrMiEREwnrgEFKIC77v+zC5PURBBGwBLjtkRFzIB2YMR7RADE55SB7kYRnkQXZsC1agH5z5k6OZf/+ANjEDEJev2UWMdpK3eV+Z9lChlDou6x9YACb6+CJk8nR9auJGQRjaiRF6YRCztjTKrjAiAldt1FSL64s46QwCRaIimZQ+pQB61d6wKLb4AQ3cAEw1krc60HEYoQEcl+ZYT9BKUossoYD79jmaQxnG2C/A6l++QhqazreCao4eIxkiYI8tZ2wagVtz7Q3HaiQioDfSql/mLSYsoFa8bUzX8LBIyU6FwBq0jO00sCZYQXAYAR6ApqSZ1LQwznvFEAbDcAIKUlARA6uIaprKwAYcRik0iSQHghiQQ55rw3Eiyh1NtSQZihG1NyKYujdRAGNcZXkvBj3jqAHgmrdOyyH/ekEKmCCJFTgeLaMERuqvmhQdnbYk1i0hkmEBDjR4/le8+GEN4BZ39naeu+YwMBoNusJjbGKWxOsTKCC3MM4pvKanUQtoJiECDileNwp6IoZ27WUIKoFt/fR+TziFB3FRD46JaYLmzOsixOonZdRS0ZFY1JGg/gEH6AlE741UxfDhPoEAEM9LnSMiToHVzuq3XQMH2TQmjODzSms5IgABnrOEEToMoiI12hDtquUKMqA3PI3QNsCdhI72LMEBRlW4zRVVum4mfMpC285sUNLMGKEAbGAMARxs+WEIxDsqRLcceYkRnkAPZE14jNSWGuENmoGbPzy+rmO+/BWbS3w8/zSZYDtZmle8fygEFfxyQfoSDKxgx8AAx3xhlSc2mBUomGvEhUDhD3SZLUPMxMmDRe4gCFY2xvormD8EERyhYX2hD5Q5FRbkF/qBFO6PQfphGFjcy5+Eml9ZMYuczM9Dm0EczRHQm+8XnJ92txgBB9IKcQpVrkTLpMY7CBvnzlJgeQutGk+PJmFiARbnU+yMoBwANtkMizWiEjIAJKwuNMjKNLjQMa5ArsFa5Nbs4SgAEFM7elk1IbTBYUZB0/ZCVRAgB966vX4aMSLiMKSABUrFHzVDKy5SIo5YRW99cLZzzQwtpE+FDR5HJKybhnGHkL10EnLAE/1GzTRxCK77c/8zWw3hIRluVy84sao+6RSAqnxW8LJ1uAOcpyQfUiaKgQwkoqmhA1z/4QpC9X5hFOqGVwk4gMGn9QwI4M6IqlaqpgPbhQkqo8tqUmMc3MNtDy1QKrHx184GRXTTyaPfTD0bvBJ24adxodFIizHgmfayehJGj7iWOCaUYSHAjZTYZaSqZrWxIQ2GGovD1hozgpSARgo6oDPbDhuNcaDwgQiwMDgY/LeripNGIRccAKBNUepm1VbTKZ5U7av7Tqq/0TKugkAlIAXorqyXpeUSghnnrLuvyLPrtXUZ+zlIwwLWbp1VhQKAqrfOYrX/wRgygO9kqbxKIKYVIiKewHsQdCb/cbJP+wK86NjyMI8fNI821kYKmgAGBp4WL8a20aDqk5GhUWsIIyoa0KDm8QJtOmoTNEAJDD7NJ7mSy7zMURx/lvLLT19KpFJC/HILRHlCBLNhn8EXwsEXVOAAYghEtESBMtYfLkz0xeMObuBiYdmVa+DGqMEcuuEZDKxI+gEMIMRhUWFCUsGZtxz1rx9AwtzIrPn3u//MPx/84WvNE6fNoQPxVnASeO0fsfXyRPCn9qpWJvxpVXJvjUoKlSK8khQqYBqPAcLSPwuj+Bnk14jfJoOV+FVKuCraP0aTGP37N+niP3waOV60RPEfyIsM1vBjdXChwYSbGhZzgFGkxpk0/2vavCilgMmGDR3y/LRGiMCMMxlZxHh04kV4FwfIQKgwIcIhRzMS3UhzEj5GxVYaXJgw7EImMoni0nj2pk2iRKcVtTTNK8NGDRf25KeEqJSLV9XW1HqRIzwha1geZHh4EwIjHWNO7OvYo0CNKVBIVflQ4SeDufilmew3NM0rCzbzG/UQ5aZGLaEibHRKtOx/8Iz+29XVYEGVBk1vuHjUNlPgMyfb/vaG3+aGjcSurEQhmczZxC2qcn34cMINFpP65WjbgmGp2ZWvObr3oyW21Gdy9IjU0gbmiFkrvL9JmHviSjVO7oVNDmdkx0pPzR1EXnYaHYWDQwd9UlCC5WUXlv9B/YkE2gbYfcLbhB5+WF4lLYUVjIMLndFeaN1pKOGEHcQEjYa9XcaZVy2C+GFDpqFk0ARIeSebRxlxBMxzCOKI5IcdbqLSJwmhAVqKNVnEwiiYOVTQQUP0EtI/UkwGZmAYVUQUIw501WFCDoQ0lG2TXHFMB7dssEEHdKpySweqdLCAajnyowENeh6zgSqGHopooqrQMKeeEUh5kRES3NeIaXYdxgEBFnHUl1VGQRbcJJMoAQNUYPl0WEM4QMpqq66+Cuurr3ggSxU7QOBPK/7symuvvv4KbLDCDktsscYei2yywYrCK7P+kLBPtD/44IMAW/SDbbbabsttt95+C27/uOKOS2655p7bLQBWWJHKCuOMcMAPClD7Q737/BBttJk4gQEvItjCRR1wtMKLPxiIwIUu/oigsLIOF2vLv8wWLArBGIjChSh3YCJttArgS23IPtSQBLomn4xyyiqvPK4VpGBrBbYthJyvE+08jHPOOu/M884BlAJLKTuc4EqsRh+NdNJKL22TKUl6xd2FSp/RXGYdpsrQJ7tAxnRRFmVkQ1QTJoTai0AW1V96H6Fxn4mmZdlQ1EZbUgAbh22m0jKI8cOCf45ZhMvZM9W20VUFDEifiFCNooExRi9wKlQdMLKX4DadgqNUplh+dFoYKYdkQnO710Bu5UXOyimOx3oU/xILqfT63pstMEBMGQ2llkUjxcTEBAxdXZ5UzcXWHlGcVvdPBJwVVMlDlUqFwKqiSgmelzSQdxdUTvIDAzQx4SNQ9Td19891Nx4ZNedqOZ3kKlJ3PRH75z9IzEei7WUGBcJj/wlKu4HYCL5YxAF7uxJCOHS63iTuExVJSnCug5Ce8Khq/DjDEOxEgCc4gAEO2OATCGABJKRBD/qDSk8y07wZVWIzBWGFHIy2Iux8SBUbcYBJ6DKXg0SIA2w4hhFMsQtTZHADtwAGAlrykM685isOmZ9BLFARx1CnKhNZRfYoZR9WrCINHShBBjfIQQeYQhs5yNMLbviV1TiIJVnSnv9yJAIpB4rEGZPannYSsgCjRWNAlzIIFdajPr8wQn44Ih78lhIY0FjANA7iR2cWwiN+oKF2wOGalDJgED+dzwwfyQgj4HPIUIqya7Oq1a1y1bNUqnKVrBSWs/zhLGhJi1rWYpktb4nLXLLMCm3oBxhQQYoVkGIEePBBvWhGrX0o4F49OIQtMJCwVrQjEv7aFcN0IYJWOsxfdfAHF3bFC07UQQS8uIMmprUPH+RrWvT6wQdakARg6nKe9KynPV0GM5nRLFo206Y//wlQnf0saEMr2igPitCEKvQi7EvSdsi3NEu4AXSVaOPYcMiEQC4tiv/YQKUcosYjsUIPMVFbTaL/BD6RsO0k5UHJ9iRABo1YklWMkJHw2qgjhLAgShdBxmwmg4sv/WMBRmqjk4qhDdZdZAEsacgoftMY0WAOgAbZ3CHZIoWniS5WAgmPRbPjVIMswKStqp7jmpCbzERQOZvRGwxcEJPJzHRBGYnGMTTAxEx+VTsrgU2K+jKcmChvb3zlhze0gQ+OSAGUsrEEfHAxWIQUZBT2yZo0HKcX/tiEfOajavqk1FAcuU+jMCSkh1TyAin0Yq6TSI8l8Pa7BC2HPh5qRHoYQce7fCKFymmEBiYgA2II4xQcqEsjecuPKQHnOngLS/MkYINAqE1IxAFPA73kgDRo4CEh7U0TD9IT/w5Mx1UxdGJBblGADFR0eyuESkKOwAMhWKRyoBHMP4RwC7xuhjyoQdImgsGBAmh2NlRkxCq8K5WGrMEMQpEC4BAZ138g42t0MwIaukIeHK6kMxqW5PtEI2BPXmQa+s3aRw0CA57S9B8DsMbeGiERRjiWtDQZpFw+ZEj4Ga8jC2jvZOWCmQgYZcZHs4DYduuhUeRxwAttspP9Ukpb4UpXAa2ylQP6yliuk5bXsqeXvwxmdAFzC6QgBbu2sAVHaCFk08JXvqLlgx44QRDlyBUnsmmLhYkiz1cmlggwgIE68EIXXLBFJ8SAiWXiy83zopcC9pCFGGxhXS8Ls6Uvjel+4P9T0/pMJj9v1udQi1qbAxUa0Z6M6lSrWjahzRw/Pts1TDZSSSrhwVyZdhSBTFUhlCUsBbxHG7UIKbG3Y1uCc3gag1jDDf/ohVI8F6sqrREhTGIkaywwJkvs5SqMXctRyODiXPSESXdRg5eMNolkUIC9/GAMUmaz69pWlcauGpIlrijvox2FBd1V0hCSBpJNKQEBJ95rQlhxBgF7x3KTEAgziIFkR7YGeBTqa46p48ky3deOCGHFcphIFjF1O0iTccUUKIVA0CEGBZYI3K0XpJTOfuihHxZNqz802lHaWIYTqsSLar4gxTaCw6lixYGs1NcPKeEi6qa2yvmxhjQwwC3/YYqUHtrWHDXuBTQPTMkBEfCoIffHElzCSkyMgg+T4oMJhdFNLg6UkPaiSghKrSnPQwQFk7iXpc1BgA2wcRYqzsTZ4AGfJVjgjSM5Mtl/4sejXr5ZvlTRu59wEgeYsJfAGk+uYvKSxl0QgSOuUXEmRIw1gJ2iB4OEDbzJ0mY+sYxgpECK9ZYCN3QDFciryLQ41nlgKDeEVMWuj5t41ILoLRp8mMIae624Hq6i4lVLX5RRPiWVR4397Bsry7uS5b24nOnwi3+ek87ny4aBCitsQQBFcPS0FPCxdEZLzhP7pjX9UU3tg/NgDPuXP+5wA+qkTvniaD6gAB+QBV5AZqTQ/y7j54APqDKbFjP9MDOetg/9pH8ZqIHDUmoFNX0fCIJNdnMz92oQpTQZYQwIQCkfYikvoFBHwRHCACFLhCWbsBlLF0jioxHGtlspZHSgkxAS4Az2szuvkhSWYGR6Q1srYUePMhxUFFibVRXGMCkXBShDMjf48AQd8gRoAW+uxg9W1TVfoxGVRVUwNBFkwIRKwg8kxQhuAStAYhFNoDeOVBcRhxhnYBt+E3n/YAoLoYTglRCMFDwWBymOdTsXoQ3L0G8KtHglsB5BJXmt4lO4MCAJwiMFwlI0RITRhzwyJ2+w1h4jOCE5J0o7Nz9xRwMwtxbDYQkS8AK34ABlcBG4oP8Mx+BiDrFfIJILDiAQwccT93EKDGAJUXIUTGEUUlAGUHAgXlGE/cEIEDSIlfAC0iEY6/FywVGMRHgd48ZEIoI9C4B84zMRLIIkLgVeKsEBOVA7ILE7xvE+bDENssZCScIkjGN27VFgBzYKptEIRNAdw3E7RFZjE7EpQ4KCzIg1uhF3zdEIq1I8/3AWk7ELvdUT1vaPtFdvFyEjkyV5DSclqFhIooQLXXURJWCH9mEgcmF8e3EWWuGJqfcPTEBRHrJClfBvJhiCO6k01TdlGwiU2sd9z7Jl1dJlEIiUSRku65IKqeAy6UdpqIAK69d+7aRObgZnmXAI/gAJBrMw2MT/Z/rnLBljCwAof3CmANXQaNQCaaFgBffAgKgABr9wlEppl3epaZU2gRU4gBcIakEJmBnYgafGk4VpmEhDimNTgkAHK11FA6DTfEAmAbqHNDKmFIT1FT3BAxgSGgIxGRxxC+CVdPXoEEIWGCPHKsU4EoxABHz3FUPXYY0QCOemkTbxjOVzEiyRIAWBbUfDFNMAD2zDE7sgBRkhVFIFhmKoYxoxaySIhk1QR04kSWozjrkjY0lBBz1REIx0kw6RC2iwFTGJExjhAN6IEqSHb4o3PCniEeDhbAPAATokcVfTBcChk9SRWJP4D03AUpkZdyZUCUsnV5zDWXfHV6JIHYmZ/x2mGEoiaZMGQQTbOFNGsSnfczscgQtCYDo3NiFPgA8sIEMI0AC3xXVX4R1DsEKYITUPlEILMQSZ9x3dsW2s+DVEYQFMAmR7gxoaUHfmiCN5s1bFUAKdJ0XbKBIz2iWBxwg4sBqtUQni5iHWRhbjuI/kUXxz1SXw4GAhMT2OcV3/wDY4ClJt8xqf4IL6SBP4sAYR4iA/5hAChpp/pRHNUAxORQG7Q5k1xnsecnFjiBQ4EIwr0SSnsRlRYzxxyiqT0AsRQIhR+glIQJuHKamu4pOoFJiXWmVD6X3sVEt46alJiQozcA/9gAqpgC1zyZTXggoCgA7GRC3zMi8eo0zNVP8HotBNIiAK2ZSBefZNcWAIZ7lO9QJ/7qQCCugLqNAPpLAFqQAAv/Spz/qAEthpfYmBmGqtfTaYBjWp28qtNvc0UIGgSDMZ0CABSiRvjSRfCNUlV9CcpAd1cIUWnihiFwGim3CeKtdHjZAGNxGFKwYYIjFVOZUqjVAiyzCEnCeefLEXyWANjOSPVVMMGIGoU3QVE3UQq1ObNxFvihmG1RmSuhOZFXc0LlAM5goiCScSHnsTJoV2/5ADZNqf8lkJJeBT7+YXTsOmR+JE+9OnoQFKGYELKICHjUoXEhAGKus3lLMRZ7EXRGUajIR0X4Eilqk+Bbqzi1mdCnoYDHpIDhr/pY1wC3yoFuHzF0fRAXuHIw7gBsXwcZsAA8YwXfkIGi3nORSAEEq0EVy3XMphr6eQFq31r9blWPxhHIO7bUkRfGpENrq4Vo2QVEZYjgb6IFfECpugCqhHpFXRVVXxSePFEYPVYTgyOxkrSJJnYLqZAe25FYInU/zRHdYVKv9wiTySPRq2DOxpkPgADyzQjESHezmZj64iEGdxC/t1BP6Rp0WxpxPSs0pjG/jQBLyxEK43a28wEVwnEHD4KnvBKUSVnq7RHFuDtN1amJV6fdeKvqmkqUXZqdDqvpi2af2wBWAAAMuarM06Zm3AfgbITveClfPnBLqQZ7qqgaJACCSw/wfpNIDHBKs+cAAq8AwuEw4rAACpAAanagXD8L4bbGnSSoH75JfpK8L/lK3ka8InzFDfSnPjGxpE0ZHn2hM2wMJS4mADETkV1RPBAJHTMVfOdhF0BF5qdUVnICrFyBbJ6xcmKRADMCmx44+HwQrZ4D2fop+bVTk8IJ+66SAokDRfYpxU4yQ1SmMbW4gd26DXG5+hk1xGM1XN8XZR6gzFGWxkFUfTwREmiQINYXTcFSKVoA0VehN9gQ9KsAssoAppcArCMCklcq7r+SoomWw4dBfBkBBhGyZ0fD804Zn/oAR7nFduZBDGF7zKZR2SCzX3yWpPw7Xw47WF+An7Kp6gUf+S49VwRwEN1uCNHzIKOGC3cHMGtQMP8OhJKQWSSYEPDHCeW4U2EyGN/DB7tGecA5YeP4s2lNMMVdicvBZBORCHkSudChFSMqAEuAOSImEVckyj7tFVAnG2QHg+jfA/1pCwfehJB2YQa/B7XLNYFCq2BskXn1lDEQIWD6EjzdgEMmmQaSxDJ9SbozMmVwAWXbCNKtvKzHuKE2EMivB0rPE2vWEN7egmAWc04jMAJTQhvNEIxfDMKMzSM2G+IwzTObO+s2SUHGzTXrasZQZM7AIGz2DBW/AL6/IMZQYAArBm88JO9iKA+1AE6nAzDaN/UYDAsvp9BmhMP3AAI4AK4SD/lSvgC+GQwVZAly8zgTdt1rnkwXxZM38Z020tUEBjatra0nPNk1p7oKhsNJ7TDAjwvagCz/xQDDMsk/hAVLOmEsGgAZLBin8RGJMgDYXoPAY9PjOcpRrRAM3jj0iGEk2VBnvh2T4bE/DgDUgnFUgmFTkQRZgckpJnCntiNqR7Ockp2LKREafQ10diNB1QNcLjIRuwyYxJPeMpdkx80nUBFo2Tt4HsJcHxGDJBQFT1Gs0rSB7BCMpgDVZKeb2Bz56EO+M1GxUBbTJxBh2SyyqxBoFjP+RYylcbrqncPsBdmcsbImYzsfigcbdFE9mAth+igsZ1Bsawh+tBV+kNjxhx/wpsmt7QyFz8II4UARhEoXkbYVJDcsf22Xm3cHApEUkq8W+Qa3c7exebAKkKixE8lWtWsbnYWEkzgTk/OD85xQq7QKWme2B08Xj94cNpsXBlYqTlbJkaceBY11u/EwwjTh2Dexs6VFnk8QkSUYwzXBGfWQJ5AhO5Vp0VXR7SfYJQkB2mwcdg0QAZS4ZKJRJCwIaE2ggTMNt07WQv7dZvXiwzXdXte5cuY8HDsC5n/YBktgWlugXq0H7s1GjphC/LpAl3kAfbkE0CvCtccDCwBEuvdCwYg02iYOn41wqtoDAiINV7kEzLVA3p9DHzktUXrOd2OQwrwC7BRArIGq16Of+taw3ns64sJczmty59GUFAjRqKeD06GaEKzcgQP5hCzWgBTDE9gcc0kyEFeBVJehzK7SHSPtpzUBG2a05gwKBhvK5DvpjgpWsEkmsau8CTZFxxZnzR9uxqdcxR/Dk2kQMoCBXl/8BvpqwSKBASVOzPyl05zvB0ZezI7eEWRDEBFNecfcPKjIBJ3C6ao+Bu4mm1nuXrN6vK8K1Uk1CRBq8dYWvxs2EGSs6GsGMNygArRgYVFk4THWAaZCHSS6MM43ZCT3sSFFAcHDVF3pwkn3AGS4fEGPcPVxCoSWYYntHz8LhrjtO5TKM8JtsajPcJU9C6YzI+InZ10mmk8/xkWJ7/HVoeR/U1E2SwuKJpKQbxBq317Urz2VKQBtpJQbg3vZCqWB2P66rm5rRu982C90RJ03Rul1YAACuwAlNJl6cufoG/BSsgvyuQCvtbL+j0ZuqkADdwB85SMAuDZ94kAgSMLJmPTRiQZ5HwDoOgC6IwBh+gwLGqTEjtwBAMAL1E+EnJLqQaM78AABCY1iBcrXev+79i63Pv+0/2BK5x2yssSimYSZci7NvJD4qwFEfsp05zKm20CWuA9TDHCGWQzeVhJQhQAD0fh27wUbc9/SFWxTNh88D4IZ0BE0S6auZeWMrZtf+g7me42sRxBK62QuS+UJaARgDBT+BAfo34bTK4/+vfQoZSpFhixFDixIUGCV602KjRKYodO0r5Z+HiSIGjiuHzmFKlSiOVSJKE8g+kyogRVRV8KdDghporO5rKeXHVv4g+ja6c9O/JJn4ugza6tbDo0ZSMImz6JBBrUJdMI1iimjIFDVUbVFEEOQkfDmATTiUNG3fhpDX8Pll06ZSVQFZpGU6aebTmBpxBmaIYIFduxAUCPzl9Wcnp0LCMLDNKaikDsS5mUEbEpdgoH8lO8wo8/WISXKlTKcKbxMiSBMgj93YhagmlaN5xGQEtnJNjb4pT1RL958JbVq1MN1VielCgsqShiauEGzsiNAQ6B0YfaFBCGImWpLi+nl79ev/2C195kFVlBwR/rfzdx59f/37+/f3/BzBAAQcksMD+RMEPQX9I2KfBH3zwQYAt+qGwQgsvxDBDDTfksJ9UhvllhX5QQcWKDk9EMUUVV2QxxV9QIcUKAEhBJRUYHSkCQh9+4HGfHRVocJ8gCMFABAy44EUEXhDEwBYRDPTHFn944UIUUUSIhBMRKjjABx8ffHBHMQ9QAUZU+iGlRTXXZLPNNUkBYwsZATDRTTv7sSJNPClsQccgnWgHSkEHJbRQQw/VL4BSYCllhxNcaS9SSSeltNKjGECtqaf44Qk5STODh6gOLNIqPKYaqSQXg0wpbtKiGiv1ogjiSoqRLgZibiT/i+T4B59eLPUIjYGCCYpTS0LFzKNJwCLKG02DgssyYOM6pViLTEGP0ohWKdY7uZICN6Sg9kKNmGklkg2sSRwgVVeBcuFHA91kkug8j3qKyFqdNoprN6I4qO0ilwxSRQrWIq1VG+9yuusTS2qtCrmb2nW302x9Aq7boS6OFCJMCwoYo6g8ve4aUjWKTFWBcOM4rlB77VW2pHrZDaV5mQ0s0hcyqsQgvKJLYdl/DqZqsOBI2oQVNn7952FKwYom1WeRRsgi6wST6Gpm6a20O6eWQRW8rDSYC92I/7nGrmKFOTe93xYWTtKIVhv6HzMuylU6p4aAy+an6276n2MOOhXX/8KyQsESxYt6uW3HHz/qvfjmqw9Ryy/HPHP/FPRHQQYdhFDCO0e/kBQAbNwCjFT0JL1110ePk8QtZpTTCiu2ECBHMMXc58EG98AiCgxE2eY+EXRxMkoDBfGnSi50EWEbLntvUAEveQxzjzFi6McLMGSs83Xxxx99izNLTGVC8lPMk8I6+4Twz0A1p79++xFVlFFHIYW8f///V89qHACykGGEUz2RG0MYIQVmfAI8PRuIZJ7VCMpIpVIoccEoKvGJXLnkE2swj8sGiBB+jOIlWUGATFpmqWjwA17F2kQxriAbo0wiBYXLSSWm8Y+rAZAi1doUP7B1rm11CyeikVYzJP9AMYI4xyVPeFy4MAODoGRlFMTCgUR2k7OJhAokjECGN5gYnn0NJyy7oUEJn1IJVkQjcJMCiyUI0JQxfkcgVADcvSR2tIohMCwZK9bGzmWJj3ULKhZMjyVKZcKXPNABMCNOuEiGyJlADJKfSiMbC4OyprDiE7vwl2KMVkeC8GBayfrHEDL1Ep/xYy9NCEvfMlMeLkqKGAFrRK6csxCwFKVlNcnB1EhCQZTExoc+eRsfR2JG9mwtIilohHNe2JWCMHIUV0AO0SgFFykoUSsS3KRjhDgRbR7TnJSSnHzoY5/7tdOd7+xcgu7zud6FTn3rW5P5zJcKAOwJn/8E6IUAAIb/EaXCCsMwKDX6AYbcgUkBYQpSgz5AglCww0gieJIIbMG5AYmCC8YTwR8yAaEfOGgfD1XAQz+QhWEAoA1yQh/rAjpTmqJpBXJagUxraqH2+RN+XmoQoOA5VKK2M3+NetQ5lbrUY65GYdEsIEF24scEzkWV4DGhRchFECEETlqVugkZIWOBb/2DAyZkZCP5QQQAJgUFzsmJzxagwJVYogFZiSoEtcGI0Kywf0CMq0CGeMp/cMuQ/JALPmrFiA4Uyymf4IAlmOY/kbByahIYgL2O4xNm4WMC4HFXQfgVF7Aop1tMgUJRyuk2ogAlbznsAD621pGeTGxTFpMLIIMiSEvB/8UUn0hrXEfm17BooGrCHOZwiHsUiBTFYG+E2QIZEppQtieNJgTtJkD7SJl80TdEIQwptXIMeCw3kmDB1GsvcioSNiAuD2EISgymLkvB4w0bbMoySpURfjSjbqtFFyNooQfpsHIUR7Cgef2XTPHyg5nqgchEYHWXkkiGk9FcAFg+M9v2hCpaDMkAX5oC3AI7pRG4wRlTVRypdFKOnUWFcYwLxDnPBSlMotspim4HgC2QIkQ6zXGQ17S6PJFiBSsYxgxgRA1UrEB1nujS7sR0vX0cYATtSNKS6sBRATnJFhjAABBA4SWgAukH1oPQHloQgxX4YnZykhMp7ilkOpMuFf94AsMvAHCmOvf0fX4K6vxkPGhCE+io+1txohVtKRcYBIeWxS2lXhaaFFAYZLEalkv0YMFargcXk9DACx8tAUbgQ8ELacDU6tiIXLhgaA8D8KeIwoSugLaJ0OFHCqRQXXTFZhKEURtJmOOAUzsOsJYVYrF5U8TDlpUoxrBGcDEyMH6Q9XGXcZolumNgFwokB9AtG00WQowgauTBnCWKBVAWVemwQCq8bs8TIJhDTbGBvnq0iTKlesBJHkW3OeHttOaob6kOVz1SEIZB9kLKaPIDBxHhsCghVkvW0A0w/W7PHLeyShIKBAm9iHjRwEvw76QB4+2pVWjqEtW7aLckNED/IlECUxRkVOoW+xJrqbRhHVgbRREGYXcJAadsxzG4WOeOpGoXIgSo+oy/0XEJd+l2wb/IBCxXYEpW4Op0VjiF2KhcdNgV0+J1FtrsZ6fxPG1szzpz6Eyp+B4AftF2uqtoRqnAO/jwtAJUIDQVMxgHAFRwgIfqCEgR3ccHDtEkXXC5o1wwwA3i56MfpdRLH2iBF2j0DDAg1Ap4j3PdRb+mz2/hpT1uu5/5BOh9CPXsr4e9Pw6dVLHX3vaipKZ4p3ry9ZR6LoxQpVZI5UFSdZ0OVXcVC6STFQeiqhEdAHcNZUCQoLOhJr18nM3q0q2s2GAhnSZKUQiMqrhWYgPFVPGx/4cpWKKLsrBGNIhcwIILRrDA0WptSiUS0z8Py+RuJKmNsQmVCPMuPUoKfJi+wBItpKurf9g+8WIKYyAKeGMPKbgFCWK3XOIH3LikVsk33eM3Zfu3lwi4C5oEN4igpzC46xCw+wK6bpEAYwA/94sjmcCHXQuMHoKIWCMOS3gCgtC6jECVTyACZgELeKBAfAuvKuKHqLi4GSQOGkqKEDMkRvK+M1qI8mIIZGGIkFMPYHsONaoNhCCAmdCwlFAcoiA/BXQjp1k0owsKBuSNrbEZYfEgnJM2Rcij6JuUmlMgYbAjggAb72CD77u9Q1wJsquc2GNEeEq7BVm7CJmz0UsFFf+4ALkrvdHTRA2JM1LAu37YgmcwqA8xkS0YhtQZvB0BE99pkB3pgcV7EikpkDgIgpKiHh7xATTzkhqQBA8hMj0DAxjJKVSYxE00xgxZgRiYgwoIB2JMPT35s8lrPUFrxGokqtnjH0TUxm18I9RosN1rP6MwtfK4IRPTlNPgINQYmQmkFEDUlOErhsTwPapQguYQCP0apgYIjCSclHG0G+xCtkYohgKAQoY4BWkTGIFAAaVbKvULrcECFmbTl2Vbg606oYKYK2NynDiSlnqMDOZDjQbwIrqirez4hwxguDKilX9gABN6jJxgii7gR/WIiGTQAFdCrn1rBARbidoiOZz/iLQ/MiJ+KEFKQQlj6Db1KjhEug5L6AC8wkmSYKSY4L3Ekrlwe6NZMo5K2YWCOBVHq41KGBk3PLVR6paz4MFEYohCYqV528B+oSHfU7qZvI4O6DiU6ThNUQiZaZqW2Q2NaDgDYwFpSUsAgsO4YQ+IqxukNMe8yAqDsKJvCz+UgA1t6au5QAkWoKauwEfRgqCg4SVu5EZFfDFrNE3MeUR6urFirDsw2BEQIAcx6IZQHKjbIYVhIKjV8US8I5EYyRO8A7JjzDHVQYV78IIx2INc3IfkPKm104Q7aAU4eJI6wKiP8geN8oc64IJIgANCIIEPoJ4GqQYxQbMaSALhNEY4//k824GTZxioF0EyUpBPT0SFGUiFGBiBG7CeItiz4Kwp1euHn5Kf0yRQo1oUpMpG0VRQscsXnKijl+QHU6LLSEEBcSqWYLCGZCjMo0iKl6GbaHgOlwgusexAPWqa0FgAYnm0/WqKFAowyEGJtGE4i/iEWVmtcAFEW5Mq8iuA0OS5Y3JIA0o2S5kKS0jAiZSLX2GXnzyIRmCCcGyP7cMJi7wIqjTCugIXGlDKhTE3WpkEYSmwoBgCU3gCBjBTU0DTNFXTNWXTNlXTJ5ADaXgWHRWYF+AafPsH2wqsoKSKESSJonQVNYS/FbyOSXhK/gJAgXA3KGVQoGilnNiAPGocrP9hhCUMrLOgKpSbCAlwrCmVw0QLqxd8CVYZwNCkrYVgBrXRvZj4jLTQQj5cMOBosE+lwV6ZhBygU880MWU4p2Qgl1z9DjOYugVFRNIs0GM1lNSMRBzbRC+wHlz8AEQYgVCYAYQCAwB4hjpJnSMDRQ/pBwCgkztDTzqTkzszH0logeS0HiDxksNrkCCIg48SBUF4En8YHl24D1HQBS6xRQd5VjG5gQsYkXHVxBIxkc9DBR7rp29NhRWwgibDEy8YAUR4qDDRAh5TqD6DxtWTRtdD1o/FnwNFNGIl2URr0Eddv0MCu3PJmGjaUp+RTMUq1KFZDbgA0+CohFGQgG9Ajhn/xAyNZAROTcHOFNWYUMyqlBu4wAUOIKXasFMAo6EgfQkb5aWftdX/kVoyGtJtAtoFCDpv+a5/AFPxyqoBcEMfsgEJAtaB4ANTpYmXYaxyG62wQMq9CMOXmKYUHMq9HQhy2SrABNw1dLDQgNo9AkE+9behBNRtajCdINTeiAgcCFNWcqAUoMySpS1H/ckpIKfvqtSfJBjkYFSf0I5/eIEXukiLWANEDNWcHAgeYJqZrJUBct0m4gdeXRyN3FAiktWji5Tr+4cj0BeBoABziggpeIFRuFukEYhsmEfMrT1jBdnp7Sh5gkTQkcRjnAEpy0XryYQKENhQlLNwrRHbMd/d//RPgv2nTzQR4LSCGMACHeneiOKRPcgCcdgGXlgSEeCC5LEFdTgAH6Hfit2RIhAAEYFY9RW9CZGzESGRPMkz4NyCGFABRAgTICk8LciTYXhG9+FYoJpG6hVhQcFG6DVh4/0H74DASiCCox0kS+iCXNlS6YgsfJhU4jA1cHEBazhHFYY+7OtJGpojDcQJEvoZfnC3A2TKaRGahbBDruiZSkgG7FgIw6qj6GAFDihRt/2r4YXIpK1aIlhbsJULXEAAaoPJDdxdYPlBJhUINTiPXvLC1kgKYAvIueXQCEANpkDIQOQkvuXb2oimlGyEuXpeD8xT0A3B3FJcpEU5nBOuJf9etn8YoK+9R8xwYRN+G5QliRfIVJH7XBDEVEeG3LqJCBoIOkbqCtb1DnZjK6LIjDmOCAJYOMMoiCuciNFtj8N8CVoVDXUpA8NgpL3IAF1Oj0lQg2Drlmv4qhNWNOkd4WjWD2XFXmbVxFQgKQhZV/nFA/DNVhqRTysQEfnEEwDgVgX+zxGZOyerkdlJgkuQXzSzsSqrgCUQhSOpVyDogeo5qZJi1x3BA0eAkxnhO3Smu92kENmhBlJgspuiYETIxR8JE20ugs9L35kCUAENNGnmaAApYWcGacg5WZJrOB6YY0shgBkmCEaaFVLm0LLB1bt0vnj0parA5LpZgLtFFWr/eyBW4NWjNWasiQ18YILa1QkNcrhfqmI01hXIuIVlUZxl+TD/ydqF+eKqWhYegD/EWskGWLi1lQwkyKZjwgV4ORVWqKNREIblamZKnmEh9OWJsAQ2AMyoBMCchSDBBeRu2YuXFC/84gcjQCbDva1PxphGDmrShWRWelziGDi4IQnc8BuQ3uSfPIKvWuMEs1TLGuXE7ty5YQTaTVQsFghWxgl2gzkaQtqIaONx8ZlKEAIjlK2FsOFz4mWSiOvKgBlLSOY+Poiu2IsnOOmN5IYeprcMoNmQXjFo7uhopuZ6yt5jJODrwR4deZBuTgJPTJM02YIJIRFxNWiaihEew7MZ/3gGEZkBAygCXdwRAbZFPHACJ8GAKDAExGtFhyKTHdsnMLjo8Aao9CEo0yGoh/2FGPADC8ZFXCQp7FGAirYCgtJYDw5Q1vPY5rbw+/ho5dZwIk1hB7Usr8js3gMGTl6/M/A1FkSkSVAE0yghp4jUsvFCiIMYKWUOyMgbDpCWmnYc1rCEAniKFzwxm65i0XqJ4AoGVmmaDwvx9ajqwrjqjvkLO94UxbAEG0AIt9QVg8Cj3DCnCbjDYvmEHuXBopBZ0V6/BZSLbTNqvYWg0nDzN4fzOI/zVXK0wK3rgijewf7AwnbpifDTkVjcSZmExR6mxl42edPakUAIM+ChOz3hyv8WL3Ppm2Izy0sV3YgEiwGgUjKi0ecwbVElidiqlQiLmGnwpDXXujMogIPRSNvu3Tj83cCZACYdmCWPdcygDYJzuU3QgAnd8Mdh7guf3udezWMchh5pzvDU5sLLRS1QgRjYM/dhTxvx74AqxWulkVTogxlQnV8wKAHAg2c9M/veh3UAgiz4gH5tTsNbqWEYB9vpTRnp72pfnzjxkDMxH1R4BAs2vAt+EOu57yKgET6js4ymcGoU9o7O8F9n+MTscBJfL34gAFjun4yx5FxgFVvvCKdJNcNRGwQwBny4wQ0FDDrwRua1iE2bGy5mYkQSozRGDRctyX+wr0vLCVUxiGL/cAZeio3hBpYmvxbPzuWcucBmWwwqWnOFm4TJOibGgitbDoTjaGKKUOKFaO0z79KwMPmTySGeHuO9Jgi0djR46Rk7N4hROINpCCFx2/M9NeyV+HOh6HP1YGrGlmTRSIpvsLBu4YGp8HVthPSgAAbAeZiyHDlRvvRApXhLuMnyI4hPN+oX7y5YfSN4wDWuWD4KGIDVYBahh9xXR8zemwt4GERW2gRGKt6CbBuwsGJWwgs30viGZ49gT3hkJXa2M8Y2sO5WJE/uJU90KJMYkRN6n6lfSJPV6W6D+oUtMCgZQYVwGAHC02Yx+XcBvp6Horx1JQEv2II+4LxTBNcVAG/i/9+pgZ+BPniES1DXdZ1odQ+SZh+GBC74jZ3wjkX42o/mhZf9/Z9kgODHr9FAgQYPDmzE4N8kRv8eQowocSLFihMn/eNQaSNCg58SVmLzz5LFkhQxTpp0SuCoTQZdmiH5jxFGi/AczmSUg18lggI/bfrIs2AjNTgh1jSpdGlERozgPYTisqPAngIbbRJSkeY/fBuuUj046ioCNxiPymSqlunKsGD5mTq6Vq3Thg9V+XRbcC7DZEP1Gpww01JSvoYtWmLytxJgM0gtYrTkkJEDvT4bNTo1FwnmjbnydgzWZUIXYqtkrEqtejXr1q5ZCzu1asKpU8JW1c6tm4aLtPgsTv/+p6qgW4Ibgs81BdjgqpmH1x7dBDpso1sP5T7HmVDvWAcPJT8PL56ucoLTEQJr6pzuzK/nDxJU5Rz7+KZJ8TF6Ubxj/f5MhxfEWFjHjOTUdVtBdMZUxWFl0Bku/COFQ/iA5194jChHnFuaWYjSP0/wJKBen2TwD1QWPmeJJURUtdwoEUSIoowz0sjUKx7IUsUOEPjTij8/AhmkkEMSWaSRRyKZpJJLMtlkkaIACaU/JOxT5Q8++CDAFv1w2aWXX4IZpphjktnPFlgqUOU+Pqi5ZpUK+HClD3DO+cElAqACxi+orFCmn38CGqigg4IJgBWkoNKPoaggSg0AfQDQjxX/3TzTTQsfYPnDlWm6uc+mcaL5wyUXzDAOJSv0sQUpVvSDKCpbEhqrrLPSWiYpK2xhABYHzAmqpnEq8EOVWHqKpbFamJPKM7UyKykpXLLaTwvGqulEO05im62223LbbZIBlAJLKTuc4EqN56Kbrrr+OQTWe9vx4x196DLy2z9yiDiiQMzUV+E/V4y1oHn8lCGXFCal9JAerDC2yYKMXcbPKA44dFZO604k2VfFLchPCVvhZIRQ3MH7SQQkGYgxRW3tB9e8KDbU0MaAEWQYAQN9QtDICDGWAVQ0vazyPylcRdBYbq1ysGQvRzZZCjsjdFlmc6EgsUGN5HsQGoXd5JTX/1+DHbbYYUMEdNCToVxScMO9C9Zx662V4XLNBc0uTp9kTVV1B/p3ddv8PFG30DViSJReE8iEk+ASTeaeZfzIhxyNaWHEYlisGMTR4OIBSFDeBnUw0kMxW/SbFCj8vQljAgbDDwzO/NPL5iYVrmFYHFr4GyMdLOcSQSUsLrQRmLvVsEA2wD278rPfmOOOPXobvfTTU7+klP5ISaWVWGrZrPdf+uJrm+OTb6ycCnyAxQUrALBFH76AAcYW80eKCiqp0P+9/vv/mUoqiKYCDAAAg/+2EIMxGItYapJTnDZVBAMMYwWosMIW7se/C2KwS6loA6tIAQZJtcp//YhfKqxgP/9F0S8UFcADnK7EQPLBcFg/0EKrfJHBQB0KWlyalgL3Ya3qATGIQgQiuMRFLnMtL4lKXCLt/uGulsVlcDTBCD40UhUB5UxAU/nEEH6TuMOABx9omEolhMIYNEBHdA85g14qkYuB9MQYS5RQZBgAtZdokR+sGEJXKoKRAthuZEfrCEFQwAfnyMReM8GIFA72G0X6h2XUEUgU02UvVQySZ0NxiWF49xHfheUjOYgRExlhCYn9zSCjsFfCKpIWKUyibVLD3UQk5JAwaqB1/OgYVUL3EHsFj4kHcgjbHve2YEZEboChm8okWRzrJO9CTjSc3gDHkNEpUZEHmwh2GsIVrjD/BGgMocJ2pBOWVVSMb+xhhOP2E7loWmgy22RECa5yR/7UCB+tnERaomkXiSTFKbcAzT0hpzjaoayePvmITz5nkFwQ4TvYBA94cFITZB6mdqmkZX8Oxgip6GVBn9iFME30Dz4IhJeZG4hLgIHRksJ0Lc3TEY98NMSb4jSnQrpe9hbIPVjdUFbhc2EMi2q+YF2pByOQxKsASIqnBtBQ/WBUUKvaLFQMkH3/u98vPOjBC2hBAcGak7A+haUDOIIUw5gBAIZhBQCU0KpynVX7CEgKAHjQTIdKxS9+MUJcTXAYnkAEnUDVw6KWb4Y1nOuYcghCaVGrSj/UKWUrq9Mijqtc/zHdLGfV1S5qVtNls8MJDv7Cj49YRUQE2UQBSMLPCRkGI8awRkrxyI8wzMVeuHDiu+4oTEZIQTLcWA5xYFC2f46OJNnYJU/MSbziVKIYt0jGLyNyItd6bUbOJCQlX3qYXlgCHzwADCj5Ao+qicihG3FAQJk4AeJWRSsk6SdATamdlmGGoxXZpjF0WYlROFQgNDBlZ5eyNttx95h8UaZemImx7eoNmt5F0BOpwhiopI2J2uxayvrYTw/90kOVGchYnosQdF4Tnk1kJ4KjBrn55JMwaQlES67GEarQCJJdadp6vhgRFUGkohvwXc7cooqDKgUjRDttJaaiOgC7xSVrMP8FNiviRS/SK0MbnRFJNLA6t+RCQK2l7+wYiYsm6+W5uSBzgdtsIxzRFHqWnTOdtcXTH2mvWFkCKmP/NNQ4IbaoLkwglmoghgCiwq2rgqtao9XnR/vpqWCwXwXvyiorWEESl8qUYcXKpj2ooIPsu58AVwXpU48JAHt6az/a8ItDbcGEW5iBFZ7xDAAYgByYQuqVrMSpQI8vTjQkhQ1RDa1nPZaHbJLsters7GdnC7NHdDO1q22Yzw5skqIVWk0sIQV4cEBinxkYFhcUOm9WGToOicAuBfRlPq6lJr8RQovhs8tNCEaJ2MFFKge2jKTYhZEQsUDAWMITE3fkuRKgATT/5D0SRd6SIYWpD4TtvW0apfMhI44yS1RcEkWwIijEbQI2J745h7wBvruMi465+ZSaPC4h+g1ygR4Cj5ulNMAC2QBhLGrtsjmnmPtRcHLg6+B1VTxqEu4PtuttkD4ORomutcSJTDo60jHuOj2PiAPemDOVMifjL22c08HyzgkbBpbD3aTOa4SMmcByaQeahL0k8xt4dLshwe3K7mp72rAcWZ1WjsgqfGLOFhWnyMAgQIq3KRN56zPLb9kQiiqGjMmHUiCtTCJJ7LUGWYIGtz8fPUVm+jybQjv1qsdelPDs0z0bm0x/FhawY8gmQsPpAC24QAVH2IZ7gAHTyI597J+1/ydV/WIL/2ufH3jVK0/PKVgKyEIM6jrVYaQCAHgdPvGN3egVIMoKfRpGXldFihiMAA+Z+pWmhlV7GAp7sbF3bLSUXa1mrz7/+pe2Zknv//83nSx11+DcxEhghAW8RG1hEYl9ggRMAzBJ3GFkw1hgBk/4xBWYnFLQhBRUxrtYRUEgjr6pES5MggS0TLvxgwt0WIxYjDEswzLsUkG5GGaYhzVkQBhgxG7BFtygnUUk3VtU0rkcBYi00VWsoFJYglBgjdNxkkQJ08wAxkfwAM1RBJLhA8JZXH4Bx2NYQmmh2XJ0AHZN0egd2N8Yh+SoBYMhjcfRyA9ezdLVRwDqhYQ4x/82wVRS7B1D7AIB8EAHDMERvMAREAPm5MJY5M1qnZPYzQXZmeGLoSHMQMV9+N0kIgS6yNuEeMgkFAABkAEPpIEevIAwAMMZ0BYcjQJWGM1yBB4bzp1DNIDVwBElalKA8AMHWEABiM7B2OGB7KKMaBRgzFx98IHxhAXE8AMFqFESYcTb/QMwOB3xuFG8ZOD/UZvp1ZT+YeOc3dmUvF73dB+YzN77kQ+ntFBhuRAiAMJUFVBcfaOxWUEAxRr7YJoVGIAW9Iqm/IqvpEMSbIFWMQqmCZD9UFA7ohopbIGhkML/ZJ+lTZUA1ECvNJBhiaNRKRaxER/97VBk+RD+ZWNH0hn//yERNYoktcmhtgUhxuDENhWABEyF4YXITwiIHBQIYaTYWuADESIeQSwAX4ATPhyD6rjFR8AgPwyYhqWTMHBciHyENsADfemYJxHHKcogR7QkY6AAE1QMRsjOPPVgRbihT5zkjDjFI20cd+UFK06EMQBFLPZWI9BkV+bOioRZ2RWEL8XbGuDX1ECGIlnCT0IZvFAFEjwSNZahMT3iUqjhOaElirjhVcDheJQkd1nMNAqNTFRI5E3DE/AAFKxBejkZ5oFWJp2YIqYRizXi2aXL4zECajXCKTYIjs1IZPANRrhAIHSADJigIEWNUPiOS+TMJ4jmQazi4qAERjjjG+Uk/3WszkcIBQIMAckFGRVRZjxpGTCKJQHgjc5RYHr4C+f9xhBUIHcwRgS03Ei2mTXKmUeqZxBtY57JiTcSJJeE40S6X6cIC/T9igIcgPq0AZf0VXxCWvzsSav0wy9IAjn8AJ0w0KdkgjpgGqOkwgysykHi1QQpH4BCGgAwil2tgAmtQAxUAAgcFVLBCZysSbDQp5rEn0XOH7LVn0ZO1nrKKE6BpHnaaGdFJnddnBQxhBR8hTmlIlZAjSI0xHzxJFSAFHJOxSgwAz/NBS5wBQ3A11gcw3SqTL0wRC90QfHojEEw3nfgAzxIAZQ+xDbBQAw2wiedYHLyQzHYAMllXOxYKf9ffOUAngtNzsQTOFTHLANfMEBHgN1AEEOVlefmBEJDFY9ACAaGAUdkYAQx5GUwPpxEsIiAtGag8sOXUhGFkGHQ0eUZLuZEJCZVHJ26NOZAPKZ45OhBqM4iwaV/UNQvGYMFoABticgnfJJq+R3xSMdaMhepkuY6tdMkoSbGlSk2wcAy6NzTxSZS0F0Z5IAzNVmQ7hJyDpJLlBGmGsRwIgzcOIOlAmY1YUaR/Z1AUEAJfANSiJPk0SU/SGqKTAICnlbq8AMbAJkIXgfv0ExV8MCr3ui6oCfqzejAckt7diOfEeR80ieKqmjDGlamFMEIWME9YOijtQH4ERAY9IEK7MH/+TQQAx3ACGwJq0xQq9zP/TwVBSFKxTJWKrSKqnjQL1CCGKRDC6HJYanosukZoeks/FVksbmji2ZkD8UowRqt9NTovyptKU1TtoVWWKoLcjHESq4UWDCUiDQAIoUXX4TBEq7O6uiB1dHFWTBCBqRSSjXCBsxpajLOEOjLgpTAfMlFQ1TdtzIXthZhBY5CzrCCzhAEBahBa63tYdTpjjbrNhFAoOaLIoQqRDgA1ozMuzTCoMrOxSSRUxCASxbjQKRH1W3FfGHElmqbFi4FPiCDM14NUIYFA0xCUxKmpzYi0cWN0TVuf5zq3tRuE1VYR2zE1u5gEm2TFDABG8CRw3zg/1VM60tIB2iYhxImYoqNXXt8qiPm7iI6IUbIABa5kUPd6T8MAA6sAksFhWgi4kFYhdfmBdYEKreqTSSGUwcgZ0qJXFgcjSESD+YwJxQ0gNJAhOf6YnXqxbseBkZIabmGViOETqHy6EMUcDEu4VjcwuAurfIE7NFasJMY7PbAHoYqLH3+ipV0yrL5Cqh8wO6x7Fy94xa4lQEUAbA8rLEoQAtIQjisABgYJJfwSQmVEKsoX8mesFW9o6T8wgyAqPOxH1HtA6cwEM8yMWKtKNCiGkZCFtFy5AVbsZMk7QRr8ck1bdmBpb8aBn7EiCUMlB4loOf8xEAIA5YKHlOkQQKKiP8yPEdNnIIMYs3AMMES1UWEHIy+Xk4Cqu16KJIiQUUEMIaaJmoFIipCUOACZC04WUjhQm08QcRv/OkkNUhzsJlFmIKlHi9V4A4b6xsDLNR+NMIRaJ0GmlLSzRIS4gTquhhVsK6BOETlWlthDt1hKsWodkSppsvtpqo07S5VbLLyHIwLEEG4ZQ0qElJPXMYWEQTmEIQuASv0Wq9pPk6xCqFEsUEmBZix8sEU2KrTfWAFHi/zmhbgIVlJRJ5sQsEbIeey3liLLCBBuGkKmAgYAwcAUx4lTwKLYGGESXC6JExf7utP2IA+bzGKVPAVO/STtB43ajB8xmcHp2jtNfEN+MH/FlBDow0DrDCKqkiKQAbf//zwl4TfB1nBMMTPs8QAFpSonAwalqRDFFQQ+HHfSWOQy2roCCWKqxykra1AN6RKOBhADXzAmhDaRdPnE1+k0E6xzhbtQ1O1kWTxQmN1uqyqxU3y5hiDBDBG/IaFS3hHTbJz2cCDMSBAVYgUvA10Kv/DKRweIaVv4CyRGOeryvHDcUBy0CDgPGuIDIbUR2hADgxAiAEdTlTdbimFJCv0Fv4Ddj5OI/iySUTAA8viQYRySfEyq0oMKodT6VQdIxxBpELGfGCvXlNMRCgwjsKuYVbvP3T2QVQ2jRyM6Ooc7oLxVh9EbPMFY1sdgQFUCtjA/1pjBbgaY8dEDFVswlgwlNOh2EVd87BWkzaviyoooWDPhcD1kcOVaQosAFWWq+qAhurGooX9RCqx71wYAxvxZgL+ql6r7ikQwEUBF9QVhpPyJD/fTuVJ79kORAfoMo9OAjiUVnAexMikR1bDVENXdVVnsJ5RdMKKD1M3Ne7pXvU9AwHBbLSYdJdAlU57ya1YaJ48ywjs2s220JXggQA8Qz/OQBu0j4jfkAQ9FQ6zj6pQw6F0NBgMgwpogVnhrIVj9M8+tQ5F9f09+JITyVUz+JP79zDHclcPjhSYwSEbMO/yAx9ZaU2Q7UOwwEcwDM4MxCE9hC2XrnNMgjAI4NWUdf8p1cQx6DUNZN1+/UNpveQXprFeK/IbecMCyLGjNsXvNvZBU3l96I5zPEEjUnbu8s6yGsQLHKtZL89sw8caEDo3HZd+jK5eViHU0QSkqtwTwDXp4fIkyW4a0u5j+9FDTEG76jbTdfHf+HYYW+5IeBQ8NEMHWAPUuITDwMcnnIEe8AABPIGxm0KyK3uyOwASLAiwV7N0lyZ1c5d1qwuLhGc697ZapISX2+HWKYPbSodLxO9QdukmCIMNlIADHPsTLPuyE8ACZNL6rvNcfEPVmBOW/1dmL8fAcAB5VvLo6FPKCDd08Dco+zc2L0cl+BKrx1bC4JwDjwwxODyUG4aDM/n/FUf4eyJsO1o0kWO0+QBLDQgACCVKCnfos7TP8tH4VM0Ayk4VKtQjRCaQnHxABTAKXv3CMPTDCvhVy1+Qqr3V/zyL/xCQW7VBFFyKTIMKyKeoU7coktsfs2V81fuDk1t81gszaOnooQuNMkjMl4XUFVhCL0itfXh5DipC5pizpLexUnx7+Cbqr8dLSeEpFIKhiuBEaz8EE5TiB5q3XhNHvgyBMTxF58nENvE9RDj2uujTLuxro2MUD8wvLDJ3QktUMQuNpSMELNWNlz+EDZh26UAcUqrcQjhFL97ya+dybHM+P9S2jMgEXvR7MGfHrOtFrefWpFcIRkRAMSAq2OWC/zWgQQMYQyMlfkng5DIFK1MwYjbDmMqMV5pWLT5xu81dR1IUQBqMm7tljoAsAweYwWq//UTo62do+7bWO1+IPqLmkeD3rdiPwhqwwMB3p3C/9UwcfEcIMED8EziQYMGBjP4x2sCvET+HDyEy5LdJlUCEBjFm1LgRo6WLlhhMjDiS4SZiHFGmVLmSZUuXLwW+8iCryg4I/lr507mTZ0+fP4EGFTqUaFGjR5ECFbVzqT8S+6D+8OFDwJZ+V7Fm1bqVa1evX/v58iH1B1SzZ9GmVbt27Q8FPhSQxaOiDylUM35tQbXCCqpUVqyiAjuYcGHDf68CkITF7dipcOFKvRQDAP8pAMOuploB4Jdhz59BhwYreEsqwf2s9NWMSsylt28bs5U9mzbUsVr6kfIlmjdXK6SuWrna4rFZJ+2SJle+nHlz50QDlIJVascJVzCxZ9e+nXt37yoROmzYkKREfqYufs++oPzIhhkScpwkEN8/S/+e8KvEcLzDJ1Lic+k+gbowb6T9PtGPn13Uy26S+RixpIP2SOqAEXzqs28+jOD5B8AUTmGlkVEgGqUS8iiEaL9KEtTvRH6WoaEgS/DZcKVTUiQPvQYJehCfixzYr73xVglQpQlJdCjJ8t6YxBIbeXzJlBQjCoYRKDGaz5IBFyqPvEYaOWWjDS8ChkqIHHDynx//o2zTovhUMZCkhjZAKL2VpjyzyDvbnKS+DTaR071b3uQuPIlQJMlINwfyc8CEoCmQoUqWFImfTz5ZwwJkHhVICixn3EVBhwIlaRWEyGzJzoUSdY+fiuxk1CAy+uOvPJYAfJNN+5rQIFEhG2lRvy6MEAhUS3I1iJEOGmJlv1JHUuUiPldC9p8GJFjmoRcxbZXKUVocryEOHMhoS5gYydPbiMT8blVBXf2kokVl1chGB9Z96MtNhKnX33+1k4kmm3B6zuCDEU7YqKb8aeqpqKaqqreJwRKLrNowztg2xxz74QNyLuALFVR+AWzkLcCwiuKVC/utLzD8OOCtjjv+oQgD/wDoZ4stSBEuldxSyZnloYkuDAxSgt4ZjJfb8AOPx6SCzId9FNDYarZuy223okH7LbjhioPqOIXJLttssqObrrrrAG7b7bcZPbTWOR3aEW6D8ElBv0Y2EXKkBDcJJhmBOi1o2n/mY0+/QANlRcwIqU3pPoRw9DuihjYhj4G7CUJowD/PfEjGNWPVqEPCccjl0v3AtTT0T/zm9iEYmriwQ1SlYOR0jnCkUMfI23QjR4b2ZImHhwK1fCQZruQ8ozxzTPCIgzS6E58JvRQvzJQ2nCB0hzYHMEJ6nU8p1jjzFY+fOslHCfoUi2dUy386UH5OQtt/SW54Icr/O3gY8an4dP/IEkbwxqVIRZ79sGIixYjAP3qRIeohLiGMsOAFERISMIGpPaeioP8y8q70SQRWIOQRA1p0ImiNxCUAbBSAcsC3UgVDXxysxBrKhao1Ec4+9cEgBv9Bg3BRSFqFcslHjGEDBK7wew55lkNUJ5FKbMIG0EAcPuBBJuBxJF3qo1C7vCPC4VHEiM7bEA7SNyKIyECC5XOjrARWk5vk5Gx1tOMde8Iwh5klahLj2sosNparDRJrMyOLAhSACDGEYws5IwXKrAKcP07ykVa4gBYgE5epRM0HHxgBKUixAlT0zAqa4Vk/MDNJVf5RMH5Bml1iMIYDPMYHewjbPgRJSF1mTTf/q2yZJIXTD+JMxTjIweMxkYnHtFHHOm905jPduL801m2LcBuCfipFtw1wZEB2YoQyEMgPEpVqRxZs40ouIowc+Y0JbpzPhgDUpdARYUOTuOBKjNGBYiBwhL4D1qgChYAHJsSePlRJ74ZETTflLj3TEBbdGhE/lRAgil6cUxcGsis3vq89n2gIFHRgrDFl9BYJ5Q8YNTIgKajze5s7nQ6hyUU48U9f6ysdSzjaQRNy51ELeej9ypgdaVJop4YinT0TooaaomhJjUBBM5Aqvm4GtXMOUF82IeLBVLFEjAktYTV5tAvyBCp9LbERPJ70D8U1wm+byJxHL0WD+/TCQxc5/6dGrhe6IhY1pf/AxT+aIIyGJOinTWwPK87QhIGkla+GU1eKUGpUhdBUewzpQEwRhwTXjYSsDnlD4TAbWpjEkWB0TOZpUascPerkYfvoo8p8GZpAlkWXtaUaLqPymsfMxS9ZQVpsiQYGYX5gk1GDzViwIAnTIC0VeglaKn6WikcCl7q8mQFwSNGNGUShBrDhJC6rVpapTc22V+Pl1qrrG2CCjZhiM2Zq4Rvf5CxzbaK1733d9Q/1TfM8YAWYFCxxBW1RKBes00CH7irS9EhISQmqBAPF9KjmcdVObxieROQQzfhY8B9TaCIPcDFVsPrpH6dLgQ0k4BC4GlbFg+WH6v9oyA9WmAFC9mEJQrPXXzel5yLDi2hj/yHWFdrvIdIQCAH966+ckqRFEwjxBzOSuwzRwKRgimxHjGXh75HBxo3Cr+FmOkI63RRPoZNom9JzvMJeDn9JNp9+EUVUN/M0PpNQnPZOxDeG0NACE4bpBIHHCLEir4MwnfObJivmV224bVZVcYpYgg8A1ec+xqAAeQD3EBE5pBhpkvBiJTiJZBkkTqUKVnn2euiMesRG92GADFgMEcI+sRL7IY8EnHG604HKfI/9onq66iXydIDXdxsQlamUoEbA58vNTglp5yhfaU+bKdV2Ch8jBtv0Ema25R0keW1TNVpK7QNZSEJf+rH/gm1TzABP49hYNPkDLRggNVsYxs5+1g+/WEFowl33v8GCtEYKAB17IEvUopJwqbjW21Y7L8Cz4jXUsBfcY6P2xTHuD/o209kd93j14Dw3V+kYmlBwYo5GYQGVAEgKxWDgyR3igOapySV0FQgRmFgeEl32jY/CxQuaWKxcVXN+CMlQfQZwDA2smULQyhzyEvTySixgPgQsKo7pRvI+7bA+Pj4zSkIiEVbkHCJdeGeXNxq6KQrjIyGMz+Swl3Urgxxx4yPCh/8q0o+fj7ISYZ+q/7FkUwE5O/DAB7Jz1ObuDLU9hNefjTtk5yeaaFviQQCXS0w6BRvLmz/kcJBWJM7y/2iVqjJNtO8WTeZ6iUpJkFbVlSZhjDMkUCSweyICFEutyNupm55HyEKwGq3DuWRD9aknja6AhknFWn2bWJKDrSEEBNOn2BvpYt/5cWXtBJskfqNnzwcihTiZVESNmNfH0R+TmcixYBl3/zFXe22IUUXbEOdKtxuef1wWdx97SAfOACAcZqAPAAAA9gKUQAkMwGDfToNrSkm6juYvpKu5GikGGANqpMaW9qACrsLf7O8DUQOU+gG6rKIPUgEM/gIVhGsFKGEE8OAHyuK79K/hHu4DJS6Yhqni3uv9eDCZNo5t0i8InY3xss5uymd88GOzIII8okgD6mw+KO3P8IEFUv9oiiYCGLwDQCaEyJbQIc7PeWjEWCZBUkZuVBrBAQzqPqqPQ+hjTVhAGJ5ORWyN7EKnBCCo9DAC60bOCHmEWrwOyMDp5EZIA6AQDwGmPnKgptojUGzAnkBrRrrsGKpse0JoQN6JB8aq78ygR9CP7xTt71xC8Ebi66LkIm6hnxhC8Yxqv+RMVs4OcUqgPaao1vihXAxlSkRuFA1NVRKCVVDvq9qmDMQpE2+FFztkAeiwIU5EAtwA7bJj/JSxPVIN2O7jG2hgDTAnSTzKb9iKxYpBG8LPGcHD19pD+7IjQ0whGrOn1mSAoN6oPvAhA0SvPEJvfRJMCO8L2tqvB/lRYeL/r7VeCwS7Av9mkAYxUAG0wA/AAAAkMDdWsB9+IWiEQ90oSQQBQDhKCWnAQABmaSoQaZMcowZiYAXaQC8E8gNPsDK2oC9WgC9Sow1GRhLGAAQ4RtzArSBtqwbt7wYprpj68Sft6AfxcSjviwj3EPC27kkmgIn4ZkVoEUYIwCJAC0A2JBtGZVRscTuaxwI4KMccYgqQskEmLCGssvs4CFq4YcGgjCUYixHCIA2sAZsqS0Fe7nsSZBdUbyP08HIUCs0M4g8PDR+mqG+48CGW4SDWsG02wAr7aRR4bocwokYsAh6Q4XhybO6q50IuIhD6JljYKn1WYXIe5EI8zhNRDxRb/0IUI4IU+1AgTpFKGkEVtTLk+s7xsgMXHIDpJCJQIqDGtg8X+470CI/7XAUYAQYZnvIqWWglyGQSAOVMlEDvtAMalTMiprE7RrNHAgHo5IQpDYsDBuAR0Ykcy8MctUMKHI1CgOUI8q58KE0gcCR9YGcTxm5ziNLZ9NG0gHI/l+MfsY3+TnIrCBInvc0tOOkHDmAEUKEvGPI0pMtn8u2PrGAGfmMYTGMFGqkfYoAcPPIxZuYtDsARLvQiGzBAIW5nhAMVnmElh8EKJCELPoCT4oLhCNTbdBLieFKYbsni+LNHDUYo7zNIn8ko+VLrnskBSgVYRoGsnij7lCUhcsVJxP+KgVokUIAhLDuHIKiAsuJwE8zzbZDKEgbsQGzNMzdhGgLkz8yHxxCCKlmADRpMfZKziTjAGOjjHgtiL7vQSMXyL1Hvx1QtxUil7wagUbD0OyZhChjTpCxgcvB0WhCCACbxSxOiPbHBouYUIqzhg3Rn78LsNPPSfczMNo/INVExNg2RF1mx8Q5VJR5kPoxBA7CPDdZSqIBzhIRT1YiTL40TYCqlMFsiQ5RgGBexEpDAIvCUJaizMK/TUKjlPgYgBxRBzyjFUmCHxeDjr85FVciTJCj18ZqBP1BRAmJqPtQp+B5NIrJSSO0rP330XY/CP+fPj0z0Kga0RmsLLnAJBvn/dQ9aIAbAoA1EpjIsNDEmyS9MsgBNAww8gbig5uBqaQx2ZpTsov7qtbqQBhUCgxSGYWQsqQYMTpPaC19pUN60BgRzNAd9El5Zdr6kg5mAkF1lFm6IdE/50Hly5T7MxPmABXMgYhM+IQVsjOaM7yLYo0qFxD5nUyDCNX06qxKc0Jk4bABMSkk2IWoLIjEz4qwKhRnSYEyXqDCzh1DEMw8v7GaBzU8TClBZAh5YSorokR+ogBPdU1KULceewENMLz7y4zIpcSMkyBL2SWwf4hP4AB9NM6FQE6dGtVXBw1RhUza3jzZHiFRdAkAyINPoRgKMIUNGDV1ulUJylRdPz6sY/61tkKcbi3El6gMepOFS8iVBXuAfkEFrV2JZpXH4vkMy/Wp+JuEJ9OChUsiw9kMZbNWiylM9HkQgckHPhoQ8yrZt2nMSqMTWYMdxZ9ZN3LVludcn5NW1su1i7bVjSNYg99Ut3mIPauACpItnrCBlcqNEicZkUnQGUCEGECGTxgIG4UIBiuACNBY43te5xHfbAnZn+kG4ZmAFLqAGQLK4IoNGy5eQbhTgUnZHd7B7NfgngDR7PfhfalYR0daMBEJSF4cvo7ERFsDGPCKjKCgFvqRwv7VajEUWrIFwW2QU2pNz7kR4ziRQMMpOtkol2hIf7oPVeNcSWAAGRMLWmujW7P/0Rs4We+mOIACTJSYhA0qFDsWjEnDgg2y3XtZgUCmEgXYHr2AKHkxY7v62r+yDEWCNgbjYIVghAt5TbzsucbNncctMTyyXqyA38VIVkFf1VqgYJSZBGE+tPPrmsmhOK0O30DiVdH3RdEPVTfDBiYZIUdBJICwgdNBQIHoBe3EX1XR3aRGnhbvsdspAFZbhRQiXJFiBRNBAQwDv+vpphvUHBlhEFk+ODsQRbjZkAEbIiaE2ej/4brZ3g7v3ewNSfO91gq9m4fhXKhDpNWrAAP5C4C5SaP5oAQHjF0hhDj5gZjrUMT7AD0qjlIQDlACjgLftnbfgFwzQES7BmkHStWj/S5pz0mR7yQbXS0dHlkeZuaB1ooOTOaFLkXJNaoTfZnfsiREUAXkspxuhRWjTY0NOZ0IKyxR4Vzsm5z6IAYcf4nCdZywZQQ7muJcdgghaeCzNSsIuosbU8B8cQFLm+LA24VizKCX0VIQPGSP88E9ZcyO4siEqqj1khMOCGiZEjUqHJ2rnR6g9ZSD6lo3Nc3wECCFKCnO6sjxWuO5qFb/0WJsueSNUM6v+uJP/4TUFea2pp5AVpanxSg9ymh8k4BvoAwmPNxdXcxcBuXSzp1f9hRFaJV/Y0j44wEQKsxLacUMYazrlNHcHWVVkOiGSWCAKQA0QoDpDx1n4gRmwA5ch/yttBUKJ0HVvRKJYkLleIs+mPyG1rxIFglmhlXn9SsugudeZwxeayZefd+ksyItm5M0R+qJn7k2V1E04JOEGzPkjOQkLYkAzmoshJbKS4Lm6/mKdBaAIDg4GsU24bxK4MaaC/+2CBzqDdVuDEdq23XsV4yzHHPqhvcwCYoxShMQKVYxFHvOKOMw+1iDPGGLsOGCs0eVNmCXH/AbzOMdGEAINdHNxyIMAJqdV1ZI0C8VzHGCimY8fKICvftqL5tuoCuKK0akJhES2HYK2LSiMGcUStIE/xLYhaJuuNArMKAgh0nPkMFOoHXFy/oEBUOREuLASimGUIbM0P1Vxz1oj0v/6IYratN3adyRXqBiaVeuFEZLBsyPiEzbRUCE5vkcPsDtZsOmGsP3lrh2iJSyhAUKHBajSNyUbbk25srkKSgIIxyehF4yBBooBFYuUH+xQgLgVeb2VR+ojAk6YHjlIFZDKmZSqjDVtm1r7veEIt6NtveGVtwHUty+GvK2GtohpvB7YkIoAEEqmRSepZPyiYTGQZg5AAFCQZ6RrQVcAulbALrKbujS2HwQAkzgpl8R7/8Yb1GfDvNcNvXVQ0wu6vS392UtVrot0xN/GoP5BA6IIWhLlWovBTp9EgiyIBa6yRTJsdwfCzRldRUanwS0CIYAhX5RnFFygDRHn0V1VDBf/i4fAnSCQYJ+ayAo/wXgPaop3TG2zh22Z8x9uWMwjInMKvNL9BR9icYH67libPEDqQxS/pI05Ah6LAa5QsVgIB+Kldsn3+OIx4skdIsrzq61PtcpH+8oN2RX/IQI4aMVI4j8Ix8WtL5LHfJIDu5IH+3RBOL8ztX86GQ1sbdNIYhOsKMe7o5RJolm5w0aWt4zmw+b+ARpQIJZVxImmB3QNfSR0+SWYwVZSZBRo250oyAYYqLEZJyqhnXOWmdn5k9PptV6j2dhzskNBdATCwRdWIBxQ8BkqQ4Av8pEusitKwwBfSWUu6Zwd4zVaYNd5PX6v4pFWFBXGwQDBYBG6u7gQ/47v8w/Z4zmgVda97H6DnX3uXV+mpN1m6fo7FL1UNPdAjhUy89wSgCFzFIgf1sCFQdpzEGcaCvfBBHFQRyHCMkSVAYavm47QPvxtBqQXsOEMTE0dO4ofmGAN884S1Ek3PTMqH9m0rZiogew+TI5E+iloLfFtzMlDJG8i9PufhEWxWpupBULjtQcgTv0bSLCgQYIL+FVqVImfw4cQHS4gaGnSwYsYM2rcyHEgo38fVfFrFDEiyQ0fP3YkyGjXqIcNS44UplLlypsFVd4iKRNio1secWr86JAkz54ghSpNysbhp54PLRGUYnGpQUamRmqFuupjVZsrU27Y2pOkqqRgrf8qLXk0otBJ1kYuhNqFESN8HquqHShSa0yZqmruVWtTyj94DRAohAmV36bFuCbpvYm1KNSGq/5JHcxSr4ZGbU3GRGBRsk27nIVuptDoaVnHoNOmnk27Nu1XHmRV2QHBXyt/wIMLH068uPHjyJMrX868uXPjooJH90din/UfPnwI2NKvu/fv4MOLH0++fD9fPrD/sM6+vfv38OPLn08/fvb7PhT8ODCiHwArAACQCimkoGKFFaT88ks/pIyXihX9gAHggKRU8EF+6eX3w4Y+ZGKAeSCGKOKIJJKYygqokDLDFgSiwt0Ww4BBiiNFKIChD9bhWN+OPPboY44/aMGgLyX/Fhkigt1B2E8L97HnRDvPRSnllFRWaaVyAZQCSyk7nOCKbWCGKeaYZHZElFah+eSQKbKVqRoHDD2UZlEaULTZP0o49dBTOEglRZtKefXPJFKcEtFToM21CUmjVGWRYW4ahM+jk9DRmJ4MTRHpQYRW1cskC7zEEys9VfJJJYumcdMLf7FVlAOAzibbpUZlFutFeKnh0GNQ8UrAZreCaRE+gg6aTUSVVDIKqrs2pMid8AyV0kBZvTZSIwIJZcRLDrXKViXGaLapbdOKNKec/KCUFGWTpPCYslDlQoFhm0Eapk7n+gTUupydaVRj/JKJyyjcOtbTEYOSm9W/XBUb7EFi/5Elk1lojUuQqzIJ1cRfvMqkKiOTgBywWn2R5C1EgQVlcVCGMSIVPEKc8dKylz7VkBuoCVWZxMjyk5lFIsv6zxCXdszKFZbI9jCYUjTz0skPbdLQKFAkvPLVWGuEm268+Xbl12CHLTZz0/kzXXXXZbedkWyXiJ56P8Yt99zs4Zcff9SkgsoKBUbY4IFgoDIegQT2MwMqF2hht4337VGBFQ+2LfnklIcno3+QkwJAgw9a4YgW2KVnI92kl05fekKSQmTlkiPZj5JMZucklGPXbvvtY2e5ZZdfZu3778Av5S/PavLDZvAbReDYopfyw8JkHw3RMaqVrAHpnYPZZJEcn/9IDdq13TrECkm7RGuRVNi7KZm4ORBvmWv8MJD1JHdKNYRRUMvJExQhb2TRFI05Cg7KNKsAjsRWSklBQxZYKoeYwSLRshgEVWIRZZTEZnLilR5A8hG8ZAQ1KqnWxIqCLaXgwhoMyV/4+NGBhC0NeSxJirkMqK4XDqQq/MgFP+Ank1GAxDCTARO+mvcTlfXrH5bJFz9GJqYmRESHMjHDP4A4EA/upTIM60lXrGbDoDBiLEqk2LRWhrGSCIUMDcliSQY4rCDupWSL6UnKmBipIEqFEQM4g1N4GJFRfK8RZOgiS6qVr4YAA4RWJMw/cAGSBuSwLG2xgBuvJrJA7OpSDYn/AAw3uamt7aY3v8GdKEdJyuGU7WzsCd3aWMfK7rwtPaaLpSzzkyMF7GEfOOJPP1bgn1Rw53Xd+WV4frECAKzgF6mwkH40FLoNFSEJqfhF4FpJzWqS53AGghCBeOk5xWVIP6nUkSzHKTfUDcmaJXId7JpknSeV8p3wfKfuuOQlTtrznlgbXr54cjx8DgQe+LAG8+I0QmL8oxcuA8kAdugQPzpEkxRJTVquYDCeLOQxUtvVJjpwRw6uzF74gEK+TrUYb8BDkLWpyGEkM4SFfK8xj5FB0jCSUKnQwGBQIUkL01ebAub0gHQciiXOgKh98oMDA7GXBAlCLOWlESK8mgs//0bBBEZOcSMgpNZPr5WtmximpS/ZBB8hkiwEhIun/syJDN2Hrhq+hREca+C6JkmbIdJqXyilKRLRBLC86uwJU1ViusS1GbTqbGFsdcgWv6IzkIDRgGcZo8XK6BacEMFkKuSHAypGGziqcI5+nc2kfjgQF3CAMa9pCA2ssjOjZiYvqQFWL+LyGp40gg3IU4kZGDpWEiqkAEFNq3BX4smuhTKeyE2ulE4JHLTtQ5XCRGfbXrkeclpXbtXF5X1sxB8rUKMfgtuCjH4xg/EISG9eyMSNNmSjHyjgAxVow+v2Jt36VpMUvhzQPco7oyKoJzsKqFuOrkvgHZlTdfY9UoOAuf8kdu7DncqNsISlNE/eDffCGL7iXtVokjWFdlw3RZdMxqfZpOJlAymM2hpuaLXB9E8llhgqoixTsL+cwaP/SOSmiMUIYwSjZgy1gbgsljNCYY8CDK3tSyigEfQNxAJxLOMb1icmn9YWgZQBWQksAxXXKAMvHxaeR0QGBVa4phGPsehDcmG9qrTsg2MUIcZA01Wc8CHJzRsFEe4SZkquNYzpkmxY/jGBZb20J1TQi1LJNZCdEBGvQktiXyO1gcewYhPMk8ktZmpY4SFWiYs14qC/mFitRDa4Y6IsRITShSQTtCQOCGKf/+FZqIA2a5DSsRSEMJJPKDFZLGQtIWGKsNr/BHEBgo2JBCIYPFxwYC693SFJoOBBHWf42gcpLignzO1uS+fb1AmndqKbYBJRt8DoPt2A96EAxmnoACroBgC2IDgrGGhwggPEHjJ0o/to4QK+2Fwx7V3ugrcNQdL8BSqGIYBM3NLdAW4PgNNNcfcceHUGF486uxM7cULY2yAPeYXrie2SmxxiG04sP2c9JqoYwxvNewzVGAvzo7xEk0CbzUxVYhgWdOvQPPGeQ8oQtE5XOcf/8Llg4yQErFniTyzWzCTw0YSO9WSgS6SrQXaBSYesmOUXsfIIG4FlnFjCBU/rFU+QML+p/AMZElBI0PW3FVVNsX9az+o/5NxhripF/zKGirb4opYCVOOzXKU+iaDNhI836KkxSGC20bPXaMGOBNISTbkSDT+bDlyyMTXUeqA+3ZhQc/4qjk08P04N9puo+iFCOQJZzmWKKgJN9DeptRwFQ0ml5hovns+oTB7jGiTktbUwVQSYnIwPBqgQozEhQM5iuDJeP0XwDyFDwqx98mtr22shD388mRvutI074+bOUHYrXvEN4dI6Ec8Rv+HdBhSh4nDjQUUMEGGjdrcXQ/BVIFtAb1awBf+BfggYItwBBidiAEWAH8/lA9VQDeImO+xXcReXgOCxcQ1mgQ9GO+IXgso1cr3TfSZ4bfq0Vf2UViBDBKSSWQsUDQNhCf8W8BLLsCdIRRUJM3lmAj3/MAAw5xcNkQtHsRCfkAMchHtjYhcvIBc9kXavdTX0kxZ6kRBQNHzdUgkJhRFW9A032GUP8Q2th3oGQStA5Vd6sDw9YTOjQAG9wGyb0j8z+A84gFpOgWkQkQuFpzJ5F2dbRWc6AzKmYHXWwg9dcHqchHiA5lY3URW38ILnYmYTESl2FUCYd0SSBhWIOBhjwS0kJhOrZRdgh0WlZnqCFDGAxnpX83oOwWoviH3yg3SlkRq6Bxi8tzIuIwWLJjIFgACE2DMOsWcohXw5hQDrMoaDcloNJFV6IAUzRRBKaGz/kAYy1zzGWG0naHLfd1wi2I3/tUN+zgVdGggi53aBGJge1ZWO7IYdjKMAB+AHKLJg4jEHF+Je2cGO2fFvwZQKvmQgADAM4xiQ4MGPK3ABNcA46vEDE7gPFKgj6ChO5lhgGSiQHNhxs+ONGFlKJJiNHDlcKWgtK4hPkNIMxYBRYMgPk/gPhgIRpGIB2sN9S6EXOWcGHeNrDzEKaeZ1QLR4ZTJ1/1AAaPaLe8ITFiB1RIYR5/MPKfBrCvEJTPZBVDYJGpBTGNUIbHR0ZWhAZLeJdzcogLV0jiEEciiFAwEFOMVDMaFDucA/d+Eo0rIufFc8gGgVE3CD+dMQZuYQLVRyikhDPKkR62MEUTZCK1ZYS1h5/48mahqWiUiBjBcxFpnlEBswWkgnUaTXMFzUWKSWipw1WX1nRjhxBLbFVrsgh8UyGLVYEreWTxRkFx5kCfhwC3gWEZn2CaoQjRAzbJfyjItmFR5UFVAmE9f3EKxQDLgAdbA1LlO3BuEjlN1yDNTXkRm2jRlZnV8DjuK2SgIpHuUYkd5pcfcYOkUgAAFHb88QIAAQA5cAYPjBjgrwOPYmj9tZbqkQIXqDXwfSD1sAIGCwAs8QDgZpjxD4nQQKJKmDceNYkQ72cdbZoGCzkdIZofYEV0WhQis3XFIxCSGWPx0jAeHCDMlCEmm2YhZDUUXYQJt1i0LUmjaRA0dBKq1RFP+bsCyVwAH0oxRWpHeccXt6tIaLUQnCEFR3MWSsshWW1i0OlZLDophqURqbEXOfMAFcKSi9YCjMwmXf8zR6IJN40VFjAg83ygxLN4QEEIhwWRYzVglReBNSgQ+A9T5/0T3v8ipkKCZAUxgq05uoFxKqx4iUoZSswECl0ghK4BEwmRqQMhY45SqNgBK4aSaaN2lucgxx5JwoWZmH+kGaQZkg4QDN4xDC4CiZqlebCVmdOS6suEQ4MQFF8WPnEgFLyqQc4SgqQan88IX5swE5R0UXURUn5UIF4Sep8ZvM0BjJEhPHMIyW4AafShJlOiiHqmP4QC/2AihTiZMcBhGa5GT/jmkQkAI0DfCicner+mMN4WIRViWhw0WdDtquzoGd5qed8/kd3VmgBHofG4IdRXABqXAPetMPjnAA+NFu37SvmlM481pwAIAKe7MFqQAG3UEh9YkKXkAC+PiQ9lqgExmQCuqBDOquIPscEKquJJs1djEJUmVAxtOtdSUZ0aAQkdkQLYRsg0cSRbky98MQgjUFokgmudibjDCVjUAqlxIBesoRHwEss+GTBEEEX3h1DtEFozooFlECjGIylvEXEpAMj+KlTGMJzjk1I2FQqjGk/+CpOMkYYTUSfuQNwLVIczi1LnZDu9UTOgRtUmqmIfSpnxCkOlMVRMNQvDJjIspQ/xLgBm82dSx7sikRMiLzMH35U37Kpv+gAaMgeDxhA4+6FxZxDJGpU3ixuUMRqZrIstDoonZYEnlrNXJbEKGrGSrxlQxRMCWRGdjDg2pVqj+limT0mZV1EygwlPlDA5YAUEklFL8ZYzfUAVh3LtCJdLdCQR7UuCABh4PxulKgCM2zEBbAqR2xGUB5aQHUCCXQETsJFmABk8rzEMGQL0jlk28WJvAgBZI3EDLAD0QrYt2jEJtwDMJasuuaG58EfiFbwMUBrxF4fglLr+qXsQ68bxiyD+kQA6kQA1iQrxe7b/AFIfYmOBC7wPYVnwfIIL40A79ACpKQBXvQbupRDRDpwP8RubEJumDr5LEgaMA4jBwjC8A8TIkuY3lbEZL+tBloYKzX0ggS4AICtUM4+QkI8Lab8hHGsMS0WxKPwQwqtYS+90MswCuggT+74keVcAbEohm463Y6OEVnTBlMcC5z0Qi5YAPBknMpQJu8QnzdcrMFcbR/52SDklND6xB1hrwDQQwadUmt0hAbIAUe1AtrbBXX8w/GEHeX8UiV4AaB4odjJ3dH0EUfgQsf0QwS0BA1uRUmwzwcUACTkK58zBnoE6uMAFBUpql8uoh/mRHpagO0YmYSAA1uAnWeVzSrl5yUx5gZY7oEwQC9dikSEKtciT16QQBpR1Iy0QX2Irpo8Vj/u3uqm5KqQhFiggUMLPHI0FgQVkWp2QoR+wIpsXKjg9KmKjWLfeYVVZGG1kISVEDOd4KTKsQsUMAIhsHHk2A+LSZ16YoRGiC+2KdZgtK6nJtjSUMAP7cVMYFmDrEM4WIT5NzDkcKuOZzDCCyOIOxKDQzD3ylO3/QDH4AFINBvK+xvF1AgwwAADHgPgjPS0kUKHNwggVMgqAAGI/AB2oUd7xd/Jm2OMqyBHetxN/zRTh0cO8zRUi0mlpBBKojMc3tHdZy/hwITlQADItaoWeN5YisTMTEEwComuRZRU7lDeBwT3EIS8mMYvdBYAzENKTWDk8BrvbI8apCpVJY0bQ0b/zFBiGvwuEyFzQfhxwOBSSTxAlu4EvRyGP9gQVAFEa7REE+crhWh2KNmEUSAfR2DBsKjyVZ8aNT2twTRPhRtFKTyY3tSCdnQDMdLJnWdmZENm7RMa316yxkxWmTgELBdEgx0sxstFNOwAU9hqY6xAdG5mHxVupFiKanbR4U60Md9PknTPw5Aykrkt3V90KOmza/Bu55ZPKB5ExYQqFHTE6wwZAVtdkz1D8xbFJ9QxQ/RAV8R2SjHczGEF8hJeddDBH0NGwOQV2AahI3xFBIAxf6DeoaZEY4UEzY5MYe4GZ7diAaxCnLCLHHSEK5RvnqB1VONEx791CEb0mpDbglbr/9HbY7p2EwR7G7o2AIGkgo07SL0Vp84LV0/fSBW0Ab4tQV+0NI0Xl048sIvnm5JnYBLfZEoHuVRXeJUPhsZ9WoYI8T2pNviErhXZxSEiGbFkAy4GDJS+UhQ6xhKoLxlMloA/Q/rK1YSs79PgQIflhYO/UGJNA2Cl5NKIHpWZBhpoCxH4cU7RISb8DwDwUhtKlHynFm8QgxljBNjNAmKir9gvkOtspeEBd/CkjRXIAELnSzWwLWZfKbbK2SUPhAINRAo8Al8dKVN+VQSUKhc+RZqhScc8OeEElyR+xqTO6sshgCZBUXFoMoZvhGT8hHHUI1m7RDHwMh1RbqN6Sag/KP/h1YSSOBm8c0R2HjbSEAzaigT4jxkswypulve3Bwp3kwZVCCjgwkRo9AAcBt1YbHWVYQC4t4YtyAYuJdzcPuMx40RzzgJPOCco/J1jzwtXcDc4zpAGuGM0cII6ZoMNDAAbkdT97soFd4TENXKO/q6WgUayx1HMKoQMBAUY1nlwHPiUd6uKq7AI+3iS05xDskeAfZNA4sHH/IfLIIKJ1yA8tnjrTRvCbIFK1CfjpAJocM4qfR+NX+BTY6AT95OTf3yODzlLL/1OFEVy5ALn+thHvlPSnmXIhaoUrVTuDgQbwpTJHGIZGJHPygBDAM/adsQWwu9SgEMwiADmgTyMTkQ/87ZMcbY7REVY1LBBwzkUnIXow6BAAOAF9Z7RATh5WZtFN7wd0ATupMgM16NLmnWCFdARckOqf+wAFd4KUbAWqZdRpXA6SvBbHWNRwjAEHgop3fLE4hSCRKw+pMeJrrdQU0Qd8WAxbLqRbxty7deEJZ/dQ2h6mXiDMUAGg6/7cuvV8ZsRiSuku+CuUiV1n+KD8/4DxnAQ5b6lOKSxuOteuaNqr67amxKofhdEhs0KC6DUncyCdDQanIHEJ/4DSRYMMO/Sf8Y/UPI0OFDh1L+4aNypMupKwvhLYTY0WNHRhz/5WhUsOAmgno+rmRoyWGHSiZNomzUiAM+SyJZJrQkhP8Cv2xlpCT8yAjflWUDBcocGFODi5Y6WU79iI8ho17/YBDMJbNSo1ED3UjkuNAqVbRp1a5l29bt1FceZFXZAcFfK3959e7l29fvX8CBBQ8mXNjw4b+i9Cr2R2Lf4x8+fAjY0s/yZcyZNW/m3NlzP18+Iv94XNr0adSpVa9m3dr1632if5CGvG+0DwU+9uVuQcoKKiukUAHY8vs3qs/JlS9n3nwzqVTDwAC/UEO2AtI/FDwWzZ02bPDhxY9XLVpLP1K+nK9XHtyyFcstJOt+7KQdYvz59e/n339wgFJgKWWHE1x560AEE1RwQQYbRIuoXEYpiSmCJjRFKgcbzMqhBSj/HCisTWjiByV+JCigoQxZcumfnDbgZykPg6kkh4lSvOofslyCZ4FGNmkExpJIjGkTMjgaSqG1+ClpDY5WRDCkkKyCJiYPUXqDRZYWmsTJUwiCsSkw+XmDKITgWXASiSxJ4ScPXwRTorbITEgJfioJpqAJwSJoFatCYohMG/9xYKAJmaqkklxQQAhDqvzkyBQKfSSxkVsYncpPopSQsM1KBKJyIDOwDPShSSKQoCQ+FTqrKCRVUbLNkjZYyNKPpEizJ1ibKukJWhOUKIc2T2qECIecfPIfQl/1EMlRGcqKhmQLZSqCP1dNSyIpzGRkAChQonJTDyXCp6y1ZnVRWplK/1IFyV4DTZfCcv/pglBwvaokGpcmaRckLM1sYqsKlaJwgo1EsjQnhqzqhQCCDtKRQYT/gZZCGBvYl1+GGFASXTzdpGESayEaNyspGGGhmB4/QeDElWaNIMg2P2nEhmYTZogsFzf51KSu+MmlhKgeurhmootWK6656rrLP6abdvrpwhjzhzHHIJOMMvaydi600cjz+muwV5vPu9Ik20OyH/AwwAortkgFAFSm62eLLYADQ2u888bbCgAsk6SF0SKjr7TtdBs7bMQTF8889NTTO2/3+oGvH/kkK80+qDPXfPPMARSQQAONFn100kv/M8+dTbJwaNNFJUoKjQ0NK9mAN//o03Qz/6GA45n4KUYZYx0USSJ4GuAHxIEkPd7NTUIt9ua1ZKAyAkaCR9All2Kn8FAimfUoJDIZgceCXD7tNCbzB6LRSevdSigHa45PnaCwWGnqG0CpwrYlh4AltCY3VagSm0ACu/LnIH0ZYw3zUx0/NGCMhLHuKrNiCKQ8FKRPdIAtC7FE7hxigZI0ohKj+NSE7DeiIfHjDAwIlEuygg8XDcRECOsVBV3Fu9pRME4JkYGH0EclCVwhUMxYRZ0IQqJ0WYkW4lrQQqLVJu81axLOWB6nKqEBZh1QLQ7gQExmFyamNIIJ/GtflhRyrlytS4ejexdT2oIEKuGQIGN6Xrz/FFKCZcQEXQz0GQQnOBWrECUFH7KGECXIEqvkhBFmCFYwrLGiMmZJIiO6oLL4gQNLAcoYbzDJutBiiSEkj0InZMUuWHRItXBQIXRSikBEOKIJdUUY+VJISOARydblUnRIo4td8MI5YAZTmHyRGtVKIzisPU6ZmOFadxTHHWjqBjv02Q53LPdM8OAmNoOzDWlE4wMs/AIVvqEbepZ5zse9DRVxm9wzrECNYQCAFMMIxwpW4IsKfAA33+TmNvuJzdfMpmzbtNo2vdk1xTEuPehkT+QmV7nBYW6YE6XoMD03oALpUqMb5SipTlmjkBRAYHL0lgVsNquQdfQhp6ASHwsi/5BiQDClNVMlQ4whAYEdEX2EkgYEI7aiSejLIX5SUcSYJZFoFCN5X1SKiM6gRbag4EPFYJnQaqoW7DGkBMmaHYlQwoFatsUblDxhpPhh0obMioZEzVcgg+oQMjngJ58YoBEJUtcQutIIaYXkn7T0J5agQZQAtOunmpBW6M00LfqyBKCkAIWwiPATSDRiTIpxWJCh0lEVpFBXCrWBBmUAJXTNKRhlsoAUoMgjifzjUK0qqivMy4imTKtiOWKmY9jVULGqkVs4GIFXmbApSxEIKyjgx5DQsklSQamoVFWADcQPhZGtJBYZIdRAimohcEqIYokCJhwKpHqubdYaJsTHCf8dBCcOyV1CtnSjq4DsH8ZIAyyLG0DKmmQBtSSKe8lbq3+cK78y0WBCxmsjfPSXg5aY0JfcOKurfm+QLiUIK4hEQakQJcF/comWUtClVxpRjgRhgSIB22HFOqQgUCDquErm3LTQ0ky78xY/yqonNCAMqoBkBBuWUuM6NfhVo9DgP5ABWDj9wwVEUOpdF3C7qjjEBQAT8V3BVIwBnFhBb3UtI6BxBvCGUFlh0UABUqxSNI+Kl0r7ZUXd/Ob8FDMvVbPN1SrD0Mc18zsJtU2fTSPQ71wToK6hT3Zy403RfEAAqVinb9iGZ0izBwAAuBsqUtGPFQBgBdSgRhvu9oxUOOL/APPJzT9jM2ivObNs3PwmNJ+pUMdFuj2keE98DrcPicJZ17vGz0VBl2ZgBztQgBovIxqwUw+VNQOWYO0fPZhmjXm2tEzZBA1sFUXRJcRM2miy/FxJVyp9Yr+zuja2zQ29oQb1ui0xhjQmWyEHD+QM00BlRzrAj6TwAwUSESp732KUSexOhFTaBIhE2IFxnZslOPjSgF8KWvkK7SHP1te6meUAlnpJKV/Jk85QEpZPDIEoa8yqVZLcEX0N4AwkSsrsZncon0WDIfB4b0Og3JaNYMkMNf6UzD4+kL3i8lI6tGAblbJXBXFwCN4KS0w+MTscbiLkMmfEi/9oYKLWsuoj/39ICaxRkrDw4Fa9Yvaf7h2sOnlyxx4pO2A5wJUPlYRKpOSANhzSJ4tDKSdnASr0kpEDDbxIjwGjNj/u5Aa+X2VDVjkLWaYiBSVReET9FfqCbDDCXI2Ies/z06r0BSctRSDwMgvYAB3+oU2YUgrGmgQBtkuVDojIrLcI66iIYtR/1ETMp4cvsy3FEWl8iI9etIYQ+gsy62V9EmZSBQLETNgRxbtCJjqlS4ZSAGfc7NkPefso7IfJvtcbIb1YyBXQVROZCeQTZThzyxrLEBZQ8lAtrZPORDkKDuSAGzphBAEyoNTRepEzqCqo4qCFKAAApKQ68TlKaoQzgAZVYZfKY/87SGItS3gD0qIdEhkFgZCA7Gs/YQvBA1kzX+I1EzzBxUjBxjgmO5M1vNGzV+OOIDCEPpMN2hicW0M11dizOpsPH7iBGCAFIRRCFyzC5YibuiGFumkDRsO0FUCFLUgCLZAN3OBBHfSawjmN3HiM7VCAHnCCTGC1hPqB81goI/QMh7I1Qcs1FGzDNvS1jBJBOZzDtbi961q9f9ADjrO/7RkIsBIJS4ATENQllnK6EDMUBMiyNTKa7DqSQYG5QkGipViA8eowzYKqZKCApEiKHqGf+msECWgC8YOIrQogG+gwkEm8tbglhtiF81KSniEIa8gyhsAFtsCHBUK7gugCaDj/si05IKngN4mYBguYl0qwnwlZBgSoECFJFipRBh3KKoaIALDaMetTuTz5EObxmU/Ihix7v5bAB1zIugepPYUArmNUwJN4FbQKKhMrF6KDlRNygAVJsg4ZPKjLPH4Yggbol6pjloSTOOxhvH8ggJ9Axk0ABlvMqovBBVfxEBAhsprboJEblLIqoaYgkU8oBjXoMKGpOLMAyAhkBhvAKVZIIX5YA91KFyphA496nmS4BRowmJUIqpI4ydPrEYWYSBsRqjCYNpMAuYEAmhrJrIRZEbNICIxTFm8Roa4KlmIggIdghhzggFFIrbULiQ4grVhkilswk/VqltwJiZLpERGR/z5+mIi+mwpLiL8RKxQJ2AUoY6yHuYoViYAF8pEjqr+64hQKcIOJSIgmyAAJwCLH8whhUBKpC4Zr+AdbBMiTY4sF2Kl8q5NDaYQFAKq1Y7vqcQlvSJ1PWAqYUUclkYFTOIWfOBRPMSINgMC7UxEcYQQ3KAY92j358xk2eMz+Uq1rASyHsMV7vEwMMgkEUAKO2Ew6TE6WIMGlcUPnrCg5W0GrmYw7O8PmgEFswg4ssIU70IRqGijT8MErbI3ZoMI9qABfqBsweLQhtE73vAzkAA4AeBt5Gg5PkwQsKJx9Ehv6MLXxDE9rqo1T8wFQOAR/0IVM8CdsgrX33Iw0pJxbY//D55xQN4PD0FFODM1QZqs4h0iGZVzJSIkJC2C8t/pHEdwFUeIUfiiyQcyQDJOI+LPM4KIfT9EDmmQLJ4ESomiG3QkjjbMGJTAwBWEAjGSBOkLOjsiqg4ysV4IRIz0QRnBF3UMvN6mEYtgAMyOv5Iogh4AGJliAJisUulqFaLCBkxASmSGhmKCAdGsJS6DGgQiJDWGJTGQg3fOZUcgGlqkeOJlAiOA68YkAjJyQO8lAHKhFHWuLzfqHomOKT7CfStgFJH0QKcCHDgkgEG0j+xkFb8iABjiyJrkKfICHgBTS+YoACpA6MJGA1PoHDzKKLEmIDTi9gqiEDui3AzETYCD/FJpg0qZgBRiRhjHayZWwPoQQghw4gy8ivVEoBg0iPRXdhHY8Tka4AlXAKRoQSY9wLxujHZmwH5GY1LcgilMAssKbnVVoVbXMOlxIiAKQAxgoqzp5OYIbMYJQhFOYAA2YlP2CMY+IoUytkGO4kVGkCqRcEXwIEzkysC2hpW1dEWv4iipRksiyAT8iE5pDrGRQBQ1InZY6L7RcHoGAgYuwhp5pBGqJuI7IgIAphmtYkYV0H3yQAiUIESTqlIKQAAgil7XIl4VwkS+yWdRTlproCqaSV4LwwIQ5s7MQCTewhp9ruLtCAVpkIrbgLlRktnt8lVicEJ0pTljlsgwdW7iQ/4teak4KTVvNiU46Q6bqbNDPwM7EGRwS0AUR8Ic7uIHtiIxTC09B+08uZEG0UZt16od1Kg70SAVag9sznA5S6Ju2+QW+WYFnyCcf1I4A9VvBAVzWULXd6NseOATFwAARAAVu+s6wYVDGvYwHhajLuQ+1jV1hslCyrV0RDFeOKAAUOEQ+0suBQIBpQDf+CUFLALPLbBNr8KNcOiBLMAIE+LERCRH6KYk3KAA/7YgjWRR9mYRvAJhRCItlEDMF1IDGNIqCZQg3kDtloZkauV5/YwjBgtbyuatPOAUtqbdx5CR7NSIkQgMjCF7yuxEzsQQ6wIEMyAb7yYVO3CkEMFJGOP+GR40j8a0wfqCA1MoKRigDJHg7y/QvRPqHZACzksgFSCXNTUAAITAWpNwgl2jXIagfVphg/LKAiAufDYrHYAELZnDftNiAkljNrqBVPqSuUVgFVSADIVAtJ8GWMCADPaDNUUAJJGqAiBuvtWNYHggWPVoXcIyxk0KIFPhQwpPevbxMDbCBJP5Il8CHZHiCHFiAtztZn6m/I0gtfECAvpQJuqqxDWiGqGCAUCII0LK4lbBFWArYV4HVd0wR94pSRHEprx2gSmADI0gGhKjLAcCBJw6yfGvGIYCC8EU7j8upKOaHWZyKhLiFmqCwRqABZBDXcYUwhLAKK6PV3moulpD/Ahr4EZJSEk+RgCGgR3+NBhboFiNaBum9kzrZgDU4ITmaLMpypZg4A96ECFcp5YFYBmF+CPddkQGAARP6YdHkB2q5HoUQF5V8OsLDLzxBH0gVoVcKC6RbY7H90z+ZhCP7ByUYK7izzB85SRX6xg1TVL9KCGN4gQCkrE1BicuyXYcu26QpQdmdaP9gW8FNptXtDLlFHNpQABKohanJizgggT0Y0H7yzyssNRvEgi3omxmwghmAQvhoz4x2QStIBbfhm1R4wi1wBDyoQn6qwR+oBqL2p8PpT85NDb6NjS/kBVtYjB7AQStMNTJsnJqWnMV9qAiFXYruaqeh3YcOa5Va/5EXGwKBkGIyNhQ3cUAh4ubITDN4wAGlQFqTAK1/mAacON+2MKqZPQs3kADfDc10+YQzMD6yYK6avJm/agCcktj/iSMleUAc6a0EYQQk2pRGeANFnOy2wIcS8BSUtDGUKLOZxZIWfQgpSAaVhD6TGNRs5gcOAIYX6IANQIGLsMr7U52YsIEC0BIjSB7IhhmeU6EFQAMqW4pVcEyqSLhveAHawbymIwgEIEoDO22PuAIwq6IXqR+C8wYjoKAO4+E/ehS0Kwm9BimktACc2hj2dtSXyimvWoNVmIAjoIFb6ICLOILwtU0SApUaeUwXY0uGYANM7Z06yQBYdojFE4kcEP+IO4nuQy68EYGBFxiCDbCBCZAB/U6eYMhGJkWAfkQSGaBVPBEIa5CBDgAG59s4BGACamWJAdgpWm2EJFbkQLEWKMg81eQqCjiFBajtUzAvueOe/ykJCWABfCDSyrogjSTNLjAGobOEDBAyD4GCWnrrBlEr/jEGS4I5pmAG+KKKIyuAwIPIWpVRa8BXM+gAFDiC9faqoGwEBHAARuAB0mKqZBOlpcgAcoQIJigI5OkAq/NXVGYEYwCzG5OJIfCT1VPZcoQI48FUlPCsd8NZ9f0KCX4Vasmuv/oIDu2tFMiGD1lNhS0R2nJMVMquf7gGlUye87K/0GwEa8g+PwlgsX7/aOZsM6/e9ahRwbZtwavejI3maMkgAS6YGhGwW10Y6bPZ3KRGjb3Fjh/YAwEAAL55tDZYgWB/z+HI6WFIgnTADQXYws8lqH0gah9Md8Pp22c/pt0ABScQBQzgAl2YmmPvge+Yaqouw1hb3dbdal4P+P0A61sv+NJxFJdwgDO4yUnxoUdNFgSwAImwxU4XNnDgYEuSCeBZ3rMIy96KhjMgvZby8rsiggKAh9XTCeRkvBR4A3SJ4W51k1FYgBPhugXhgJ8riGWgHvEL5CMSSpRAAFFsCPGGJDfoSplQZjBhwCN6Sz0iM2EmCmMgJYXlwKXQI1V9ERI5A17xze/xYCnH/9mBAOhpO4VoeCssN1hGyAHaTBbSKhT7WQNn4C4s8WB4ZJZGDaNGCAYGIRPHc4Z9hRE8NwnS8zgp/pF6vU1LynoAGgUKaLxzDvNtNRM6IfGlkIAB2L5POrADC+RX8t1VfrcTkhnxldgU8t3Q3gTeRqxbQORDHiFpgfmYMAMXWLdAPBh8uAWSb5MF0M0EXws4kYIrWG9q+zhwIflNUOZOhHlPDBEKaII1Hj3X91oSOUkJQCuFswRcGID1DlmlwEqFYxAtwZ57k73Ty4BhbN8P/oc/z2Evr82hxXq9BLtPgYIT2ZamoDDKakoOAAgHkxgR/GfwoEEH/FhV4ldpEz9+jf+6KLFUECHGjP8YXTnD71NEVh8bRuQHw9i/SZMsTdLoEiGjjYzw/bO0AKTDSp8aleQ3qhFEfkE/SsSZK+IQgzQ34ovpsqXBmFD/FUDRkGfPkj8jLkDp9KVGXP9oFsgQcROrn1cbYQ1mcsA/ZBingq1r9y7evHr38s37yoOsKjsg+Gvl7zDixIoXM27s+DHkyJInU67cWBRizP5I7Ov8w4cPAVv6kS5t+jTq1KpXs+7ny8fnH51n065t+7bsziTqCPInSpQIW3V4xSHx4/Pt5MqXMwftXEsMaqj6UaNGahgAAKRac+/u/Tv41CvaAPi1YliLPaA/w56twAdt5/Lhzwf/zfw+/vj292VyElyELv5wYYtvImTSmQKdwZdfcz9o0Q8pvoQ3YXdWbNePFaS14NxsTrRjGYghijgiiSVGFkApsJSywwmu9PUijDHKOCONNeJliUGBHOHQR1gJRVJWEbFVkkibrBGBVDYqiZAllrAgVJA9DTFQSv+IteRd+LREE5XwbDSJWY2Q1BBEQIJUjCq4SPEVI3QhtFJMjCizgQQ8YUUSTw2BJAES/0hhEFQ4yjjJKRKddZaYpxhRZV4OnLGJnT5G1BACzhzUy0Fe8oWjHJ8AGSSkOI0yaSVjOsQTpEQtJBRPxXRgkEVSMUKBSDh5KukmQwUpgRyMCuqSphiR/1HMJjgNOaSQlTSyADMvWhLBGlpJRGayEUEBV0xLMSLFUsHiVZBTpkQJJUSjCNMmjU0a5CUjlkzDhk+SBolnVqZCyRNOEt1prKESMPPVrzLVdQUFho5rbCWnoKTXny39+SUjLsBQEpmfflpUT/IKCemQrIB0hik1QdUUA+P2RG9Degp1hDLZMvpVRiwMWYlIJkOEwz/eYqntRjmYTLGQQQelK5BiDmWDMS0NFAFEGvcUlLGNQJFMlQ+71MyOM497FQUoBbwkjn/S5CSqqjodUQSAbvvSrzi+YTK+ZavKo6F2ColvRMWoofRYQxB1MdDKlsTTBtB8CdYAPOZiZkRoXP/BKF5qSGAwVmIaCkMzMCeZF01jV2mMNHc6BNJRk947d7UyoDuyXYJaxFSVt+RbbuULKWvNBgW4WRdULnRQDI/IbgIkSWZk9CfMWCq/PPN+ASYYYYaZOD311VsvmWa+HcaZZ6CJRiH44b0WG4P3LbgPCZDdoQl7+8AnW3vul6/cevBXA5sC741Bymjh+////1YAIQCgAgz96EM4AGCFLQjgAO/h0Gz2o6D6UFA+80uOAnKDHPi5bz/w6YET/GELEVymB+e74HJg86AIARCAFiJNhvqxIQl66Ho2vCEObYgiFbHIRc37IRCDKMQ3JW8guzADB6I0qjyZ7CHVgpIE9BD/CJ3Baoit+4c3RnUqevEDG5iqiRXt4hQcwWMXa6iZFtkyNKwsYwghewpUvIQPJrChSGcbyhmckTwlLaAhIkFWT7KBhMcdhCZ73MWOglIqjK1KAm74Wl9wFCgeBK8nP2GLjzwVFKzki1WGKtMnJnCFPRoECZajlsFMRyasIOAWamLT7sASE2ZMQCgQqVlRxKQTiUABBwNYXUx+1a1/NMEMwKPbJoXGDwQsCh84ImVfwGUQcY3Lbl2ApI2ggoM6nYpHFevkIi1WpmMRbY0lYQKmYnmQMcLuHyWwxuAyhqxFOoQDaVvdRvbyTGM8alWfBOedhpeyPOXKclBriARKEEyR/1nJIGtQFifvRpR8pYwf0tgF5DLCkq8wAwp0yxieNgmSN/DBKSbN54xeV5M2sQGQWBmK6HhENJJARJEcIIDDooKPaEHpYsNjolCs0QAvWW0mUfnSJCyAgLJVDpAlgYgEkIRSQGU0pcYYAiZFajB6pgoFYVDaM2HFEj99ZRISU9m8gFSsrHDMTgeNSBcI2bl/pABKIKHp6VIVkTMIQY5KUScjJrXE4JWuCxFIhpb8VKVnkgVaIInoSHgkA2MsBUuTAJ20TuYjVPIIJzDQHY1agi4lHKF2n2xaSPixACYwtkpUYtRKmDCEY6KuEloUEgdMsdAw8ra3NPpLYAZTmBwSt/+4xl1M9jTDvX2w53stfK5pxhc/FNrmfOmLzPq6x1zqpvB8x2HPAQywBQFeCLrmPS9pUGGFVFjhFxhKxTMoQYoLIAI2ENSPfipYQe4uJzf2SZD7QPEH4NgCOCU8IX9ro0IISQi94XkhhjR03xoet8IWPu4OV9Qi33K4wx5mElSUkAMUIIB4GAPJqAD3M6F0shhQKIES/oRN305iTf/AwbyCgoYv1lidvG1TMFsCD2PYIFWj0Ou9ahoRCbygAwR4QkqgAg0qkGEDXVBmTzwlkaDobapYssQxMlaST9zKUBxYAA9MkQKECCECNkhiMLScWVZRoFnZhEe7wDRmKMlTooP/M+hO7gYUfnAAZ2Apg1GeGjTBHeWPQ8DGtlRK1by0BBeMYMLk/hzPRnxCi7kQhg3k8AS4IIQBDqABCoBXKmVthWPD48dRPqEHquXztTOS5j+oGSRWDOkTHYCmjcRC5KbdVsxPu1XlXt1nn0bEBgeZcVQGEids3CKLEdmKoCXVCLeURAO34IZTfPwS0Ragn5HykWkNNbtiX6UkaAjDWI5K1V5sYM8gHVdUoa1RJnhUT4E+lE/sNVE2sCAZYrEEnm3kuZgMgAIg8ZTgfKTsoYxil0J67JhsUICNSNoSu+h0N18NVCFBYRpeeh3yqvgPJWRAAth++CYxaTp/csAGTdCS/9iyiQ8lDAEBMz9yRGB+lqHkig042HhVJQnGljjDGrbixzLONhInTivmbqkEAnLAcarS5Bjyeoi2B32LnK1r0i65MjiBRpQuEKEBT+DSP4zBgBK8wOfGrlnKMkD25rngDCDJ1eAintqTRQQBSvDyoCTJCCLAc5FK3jLFdnKEDTRgF6SW5C6MsIEJwFOrH5FzmTaxgaTx7cOmPz1CgAu94V649a4XUXK3N5vm9s/B/5NubhKsoNlc9zGiqAMXsoucfSQIwQmGzwNhgwgvoAIAqfjFdGwvff+l4vnj3cIWSEGJZ4xBPcmnn37Db0HuGp/4EewMKA4hAl4MSISOEYUJdf9/mwWzcPoVulAMZ3g+Cr++//4HUYb1EOoNIAEyj0LkhL68lFM5lSWRir1JBC7xg0AoxZV0GPLgAzx4w8zpyyasGayIW29BBS5MRRjUki59VNDhxCakWFZICkjwGs1QjAuqFlw0zPIwQgTshOiQGeHBmqFYTNBNikAZFE+owlJUFoxcxFRYQBqh4KRUDpmVCkFFCQKowsPoG1YdG59V3KGcQhOM1UWsk14UxJ+4wC1kWjdlxWMNGhfaTbEFoU/Ryyo4QFQEDBVFU5xM08+4RSMoFPNIgZdABTMswKSIREUFCbopkuM9lrGVBAV8EbDBCkFMgxlMjJJ9isyByilBiQb/LAAVKNZetMkkDIA0INlT5csncIzavVVIyABOrURcgFG7wAOOJAMCoFYllE481Yo10AA0GFUFZkRLlAC83NaYcNZaQJ4angERUFUwyoghGQQ/qVKe6AlEqGAlaZLpNIIMfKEsrpRBSAEUaFmk/IhEjIo1LMrBzYWfWMAbLAPeXZsTJmDg+YSheIMeMICSMEIOWKI8RonTNELN3BUFvApR/UM6uYwl/IkSWMMKboUa5UqxqBXAUc6kLMA3QEW7BIwxaICgbeCrncE1gOJYId6bdME1clqu5Esm8chtsULotZrl/E0lrAETPNsNGkQzvAHxDNpZPFaZGMwmKMFS6Jte/0zFnygDGqBSygyPqFCkJbkFyNUMVhjiSLzUAqRAL2gkCBagVy6P6gmX9PwfWZal9hyGcs2e99Se/U0I7snf7ulGZBCILnABL4gBKMjPdpUfCsnGe+SPD1RAN2QHKmBfebUlYnIHGAAA9qECKfwCGDSQD/zldClYB4kfZnIXgLnP8CHIPhzACLQDJPgDL4iCLQgHLxwYXCqYgzBYYrIGhOXfhH2IWdambfpDAG7YV+4mb2ZJU/yDQtiJ4HjSyKlYC0IUammFTlQCHQ6goHQdsqQiUkiFUfIWjpSkurTLPzAACgQNq5hWpIQeTOHNZn3EGqFBChSlSdoIFfgE1LTkRP95EltV1KhgI0SsQhOw04y0BKYISkyYQrToiXCyBSbKoAM6xCjwQDI8jJYA2xX43MNlTNM0hAaQgSx25V2oBD48TAH8zt/YUtOUjtx45yLd1t+NE+TJAJQtZGWF4a3lYa5VE58xABIuT84R0xAQjxPpBFB0ki0hYkksjr5MSjE4gxR0iTpBxSQEZyqlzDJUU32+J5FsQDQdxJ+YgUjwmj2+lJxFhJAGBVWOCgcYga1V1TrVW3mqIKc5hB4wwxWmBLDhwlbxhBaVii6ijjex2qFEG42sYz6JRcPZY1BwYb1g21oNDaFFQJO8jrRZ6T9Eg6qBSklkAGjVmFRUVksAgzf/ralQrljMzWSamB2M4EMMHqK9cVFB2SMKwooUNMkkaIp/YkoT2J22HahPBp0hkoQwOEBMWA0srs12mgxOVEIHqES2wINGRmIHiBm6IUo8OeuzppIPqkLSVEkk3pqVlEAw7FK58Fm7BWUwWABJYiuO0MQX/QMf3ISm+VTFWc5g9RkCfkrTOI4kamhv3mvzhGX03Ca/WljsbYZahgZbvmZ3vCVcWhdkEAgX6AIG8IIg2II6ZELxMRdflg994E949cMWsNcWFFD0ESzInkZ5qNd0JAEiJN9mJgdmrux9UdeCtMdxfEAFCIgIcIGAiJAI5KxqrmYEtWb9haxpxKaE0RBt//ar0bZebvoQvi4t0/7DE/BZAirbE67YOUIhP3AbpCzSJ+ijfp4ePuSAmIyCqPCDMqzEkUbFtQoRpr7JwzACM2TALQ5OnfpoxqQiIN0VF3EAEhQAm4Cj8qiEA/iNKp4FEFacgNJTtNaKDOjjWPxmaCEEPOBZSyTDFJxOoU6Ltg2rBNhAy4DRQQDWP4Dt1brVPyJACWBEdd6FSrkOVUTAGQxnEOrKqXCqoKYhs0rAAjRBVU3CUmDoXeCarmUFTAZds9SojfQtQiiDGfjck5oiruIJfBqugQpF2oiWUtjFAQbl4Mhu4JCoqqhCvFEawk0FIzhAEgnkoQznRG4NRKwBC/8oHaCoy1i8VoO+LqEKyfDyQxfo7vyW6VMEDVu8oD8JFkmIbUPUKdDg0z6CEfKkAYpGHubK4KCJhD1lVFNYzTREBROgygqmYspwAB3+STAuxcP0wimYYirWlNQF4TxFxDHI24ykqUoKobd+XcDVFDvmIV1IQQFcWdA5LwJqES7xxCkwLiiaqUGYgXtaJCsAwxVoitWIFVhIwQCwwBmMaJceigA3ICMiahSVQTgicTYxgqYwQgosgBbBFJ5GhN6Nle/WxcPQRUmmwAYk0VkMMebmiU/+UZSozKgUQwZ44O4Yb9MW8l7oK+sdrSJfz78uF+0BbcHaV+7pHsJCxm+QkD//1IEI1IEoHAIIvA9cfkYGoUMMWIF29MNiVh8AQDIrr0BhWkEFfIB9JYhfTvIEsSwuV2x/LUhs+MAeZIE/CIJd6qxpEojvxR/PKojPNhgrYwj+De3+Fe0iTzMOJa0hXzMBxokD5IptOYQGHIEMrAIMmAEN3IIq0MCTPYEprDM7rzMD4AAPdAAP0AAarIIwyAAweCSfNQJGEUTaDpFUFEwlqVatRUWrEuBGzYVFtAQB6IEGEmfKpDFETcsBF7A3eQMa5OfZlquoWlaTFEAE6EEx7MRwctobbi+CDs5RIIANRIPK+ckbi1EVVRpNOAAxWCVQqPEP/yChqUEz/Cmc6ttK/+ADGngvt9lAM8DdYtEIz7RtzrBctDxWkaDY09QLqvwdUWwCClhAMvAu3IVV+P6zGMFo8Fo1pzGCXDDPRWxoFCMDEyxA4wHc0HCRbSGZxYFENrzKB+objojFE+ixBnTBBHRBBxwDETgAYpvCLiz2LjBABBDBBhABMAw2B5RJJRBB6r7EEYauHUttC9rSkEAEGzSnvLFJ28KoEBzFEmHjGixKTfRuvEUxTEjBtpVEF8jAESzABmxABziAKTjALiD2LlABE5TABvBAGhDDKazCsG6CozK1sUIOjjiKsM6ZkGQDDoxRU4giDCMEIQbJJ5iBMWjOEZNVTWhqUKzBcgODKv9swC2wAAMw9i78NmLvdge8AW53Nj9QaXfDSM0YySoQAxR0AA0gQSAwwIE/AWI/QSCogXsvwAQIwyoAVVEqIdq2KD6wwJPWY0gk49A1wgsY8VTUWJSJhUkZw478WSVYg0I1TE7VYUd/bktYwhWUQC0J1MXdKpDODk/kgjSoAbaE2/U2j+Oia1F/hBbdFlu4BQq8iRjzBZtoZ85d2hBMTiVwm+n82yXFy1kgcFBYgx4wQQYn9K8yFDafOV4g8lhSM5vDXmbIXvcIbDOzhsHKXyU7BgkVmAiYZjBzQR34QwUcACXbF2yMwcbOwBZYQRuQbMfOOchOBxgYAB44hy0bXy7/X7ouMweA7QEJREHOpqYuiAAG7PkI6UKo72wy0x8zs7LQytBstjmsV481ozmt91bA9CdBMCjqrhQhywSQHU4ZQ85KKKnppbUbiGhKp4DO5NnpeQuVWEIvAIxi9QIDqAIx8HSrwY2qSIAwIAEdzMTu2JhY90WyQgUdIAEUrMFQ0NMo5C/UGgoFmMETBAz52sivwOiz8RyxzJwaeWlELAMHDAEDXGd3W1pdtInfnGBEoMDjtA26mOS4w6lLPOc/CEEJvIE1AB3kfYKWLnFmNQQM2EAgXOczZkp/ywjw2gxPTMAPIWFJbk5LMEEaCDRa+FM8fpJwSsQaoEAO3Fy8GRL8/2pEHD+T9VpakGlOYhnEucJ0NOqF5/iJJUQjI1jAKYzK0ChSln2CNOSAMmgUzziqM6XEQv6DMyxO7WRdU1Rg0Pd6TCBrIWGEiaNUoEAOPNjgn9ggjZjUCAKKSrQjMGjRMtzWq3maN9iAMwRMq56clf4mO1HALvGEIjRnk7yplbaqP0+VU4xgX5dpm/Q1wr02RnDLevLFa8nRScEETITbVPyK/4avoMDiPyQDtAxqMPjIKByFmHzCGeRAs4SbUUlar/I9I0QDGsIVIeWTUzSoSUEbsIqWA2yAMHBTA4qE2Aad3UQEMZRAs4h+lHHd8vQ9bI1FAeAAG2hjxEGENPz00v/ZiGyj1OWjixAQwREIjuG2Wzxxc0RwGyscAQ0ABIN/k/4NLPhPSsFJCRkddPgQYkSJEylWtHgRY0aNGw++8iCryg4I/lr5M3kSZUqVK1m2dPkSZkyZM2myFHXypj8S+3j+8OFDwJZ+Q4kWNXoUaVKlS/v58uHzB0+pU6lWtepDKomXukSI8MdLVB1bInjp8ieCC4k9VtlW/Qn1gwFqW/o8I0VqyxZUWwAw9fsXcGDBSbfEwOJjz08f1aLui4qVp2LJkylXnryvclurCrB2vnFHlAhdXLzqsuVvrFevLUX1gKwZNtunWvqR8jUY918rpIZaGdpCsVQn7WoWN34ceXL/5TADlIJVascJVxypV7d+HXt27RgbEjzYsOHBSYwsMepeMfxAguALWhqY/h8jfNu3WxrSiB+/Ro028UPDyDuI4KOvOnzcYy++Sdb7xz2HJmkiAlVOIcaaUfLbLz/9PtEAGDaIYOIaBh1sb76HGiSwoIZOZJC8f/Ax5gkkNpjgFFYyvJAfVjSQYYENHJiGoEkaDK8XEcfTzjyDgjyoRAAZIKILDT7hpxIqc6TgDSTcQGhISwJssESJEiovA/36g8EBhxKKTz0Fj0xxwIpKTIihJVscaL4rGthggVM0qBJHfjappJFRjgDmlhKegEdJ78IzL8mG8CkxzOsiLciUG28E/5QfGwJE8bvz3DsQITinYZABNWyYgAIbp+Tnkyqn5GCVFzrIwQFjXCxozfnC+xQiRieZz7vyDlrxuyUZ/a5UXjdqUIokDZrWGAsyOCIXWPvDTwJgbGjAhTr/wUXIYhUa0aHwhDhDUP0yGOAgRhtaU0SKpD23V/G6a3A9Kd78l8AGi6x3PUdTUAOKNfLjNBgY0IiAjxTFC7PBZdlUsSBj2LXRjGbqTRBOR391liADDeI3ThERtCTa9Cq1Tj5mj7wzSH5LJlm8I4+sWOJ6Tf5HCR6OsAa/dvlZ5hQzcPhGoQaNBfkfRt3z1Ug3JOBnFGvUSKhggwB0ENmH0hM1PmUC4f9hCGLWeDXDKkdZ5YhbIhDi5DnTIwgXUB8K0E2DpJCCgQ7Y6IJtCZoxdkjtbr7YxZe9k7oJJohA4RQECK2yERu3LeYUKFSx4BqupfWyZzjv1Bv11FWvziOQRCJpudhln512mXLyJ6edevopqNx8H8wpqGIbPrKskLPFlpu4qCMIx6aC7CnM3sLsB5+e8kELSUjZK6/fvf8eMFSsAAAVUqxABYwVyAfjl1SoScWTA3zgjLPXqLIM//z1D+55yBSI7DFS6YEYkrec1tiPeMObTW1uA77v7aY3v+HfPoZTOwteEIMWbM5zojOd1X0QhCEU4QhJyJ2xuYkgxijGwjK0iTL/lK6EMZRCGBxgCmYgKIYEihkuqECAFOSwOsMqyHzgIQRTpIBebMIOI5JIAGBwIALzCRsQJ9IgFzzBAU2gor3u9Y9MaWpT/IiAErc4kTV9Yxe7uEIZ2RiR8xjDFAwAFoHyZgkaaAAFP2zjHo/VoGlwwwG4iFaytPMNCkiDG6Tj4yJRRxBG4eIJAtEbPpRQjAnocYqqW8g/ksEAU+iKkRwpUS+4EY1QmqggvcCGAxgQjSal7JSxPGXrQjKSkmQQl7nUZUpulzupWK93DhRmUYIXvQTC5jVaOY4omHkWLvjjDuj4yVQasw8FcOZ5CqheC8iXirz8AhXDFOcw+dKPVPRj/wukAEM6rWCFCyDiLT/53/+usj973nOaUpGM8wC4jwM4wRbPvB1yDnjMBC7QNuPMDQT74Zt+ACefFCTOLila0V1uEDrSkeVGOdrRGMbpVx2oxCeKlp8FiMhiHs0OpFiq0ol8Ch8Dc+njCgKPlJ6LPl+KD89OqaBjwZKNlfKXA8DYtvzQDahlfJNLqTiJZWVScWzCx9eYSkJpyUcKT8PpddxjDDp9rKphTVLe/nEq1Rljai8joSVkGlZmfU2IslyId4pEL0so0q15BSEtX3dLi/4VsMbppUl05xjeCUWhDixmNQ16FePJjguC8IcTelC8t/hkH9VYC2Y4swdAWAEMqf843wrOl1jTDmYF5WtnaVHRhlQMIxwV+IA8qwc9t+ATt/ekSjUbs4cKcAEDdRBEVwzomsYq8Ae0SehpAcNQh0L0NRUM7HSpaxyMdlCv2dXudpMFDQkQqhGfIGkjngBV7krkqpDiLsvy+qsVUXVa1+FakISFSlkyAh4lmuMiF8SAouqHP8WA730PksTz1sdRHwzQgA+cnakyKz4DSip3UBbfBp8SWQYmkE/BKsKRNZjBcl3RzCZ8YRNThK+2rO6KWYwTF+vkl4dlrvcWe1zZPFY5zDyNCG4yggPARps+wMMFnnE+VKQiFSvYgkNn3GSkeBOdvlkBKaihzgsU4bKd4Qn/PfuXWy/r75cAxAoJosCLspBGNMVFoI3dklwGOpkpzpVgRKXbYjvf+boaPfGe+bzFDUypPxdaBaX6XOgU4aNfiGaqtJyK6KdxeKVaNa+hV1csfFjgv4TiBxuGWGIgPs3TlJYIv9yzX1CFWNQXUS8M9ea0UKfaw6dDEXh0KkIhqSi/F/6bR0l3V/O4Sa2w3nOKYXdnY1t0sDDeHVAQC2fB1JjN98OxcVYjirEkrw7tEAEhgrCHqDSmfrWtgRdm8AvfoGLKqTC3s9ltzt2gonzpRB90w83l+enzy/kGs2V/sI47LIErNxFNmnNs3GjLxs3LbbdR5PzQCdb52BEHbJ49/yhsi188I1foT39GOiU5KsTUJw6TfLSaV3iEXKV3FRuTUK6R8FiCYvuC9CLhK4WTy5VEx/hvoNUAnleXkDwP7jDGL9Jy67DMWEInekVmnjoJL72ETl3qB2UNdFa3926xZHRWvWN0qGuX2H6V+NgtmOzCArPZC2cKtA9ePJ4oM8fXNos/uGKLMXzbmtLjzAjA0I8jq3MYqADAL8AwDLU72Zt7Id8WwGAAPMzv3ru9n74pnz9+7gEIgsAA7nScGjW3/SoJb+Dhe8Obhs45uhMl++pzSfGvv57SEjbPKaiEuf4Iw0U3TTV8fr5RqgY7lsWCz6QgvERedf3Xg4ya1nu/xf/0EOG/+GmEFpsfQ77Bfm9q0j2o/LVV7FuYPJO2DvI3+f3VeelX5T/1exAy9VgP8bxvAj4bWfbhnrnf/HkNO+v5Hzuzx5jZSG/troexDi6ZZgcs6oAXiEsTOqMzfkCb9sAAxiEVSGEF/G4F+k4oUqHvBPC0Qgt92qAwskCeImp6+KnyUlB/qqkCrK0OvqIrMOA0Cm7NQA+hRo/0Gg66hEP1+s8HZcf18k8It+tTyEMKGsBKWGgTCEC/UG3PihAfti+sTqT6qAjUAEStYkZxUK6LGOnW2qOnHKU8UOC/YIUDFE382GhYfsb8xkPlVudrVKTqYG+/QIo+AKQKhzCU+GX/V2wt67jLOyZlDvfoC49l5fRQr/bvBxeRJv5v2YLJA5GC7druAGVn4LyCEEBAMR5DnvAgBgDgGVKhLvoAL/rhF9Ip7SJxnADAm1JhBhxBfi4LM/TuNa5HBW9RMoJsFvchCLhAF25CFJ7J/wwO9J5H9CJRBx+uBxmRGWsiCBERGmdqbKQAF1ZoGWDlVVZBRUZF2AAE//JqPN4kDRcJr7ymXPJQQOBEPXoGHamuHUVI6f6B9ooKP/SgIPLG62KoSYqvDYfkHSfiUjQM+x4FhRRkbP6xDx0pGnWoXsaROuiK/T5t/mbKXMiI5qqo1CZyIWNJEZvRI1fCEQ0rAFXxKCbR/wCnbSZ+sZkKqBUigQtEAQh+jJoU4xJIEs7IZ/HQiRT6oB+eoQ3IIZ5q8SeqgSirQXpw8Z6gwnqgAvJ8wtuqp3p2RxPigTieCQNccAFNAgOE0XaIsRgBSLlw8PCSkc6W8SPPkiWecSPXcg9LRVLmsREA5RM2YRek5urYEi/zsr2UqCGsgVBepRI4hQnAECH10jAPEzETUzEXU/8+opaKDS3RMiTRziaNwiSjrRJrwvNQ4ywWUAQqIDHyiTOqRwUMrzJnLJwEL5yGQnwEQH7q57aK8iiR8p5GczQVgzM+QAV84RJsMe9+AgTiwB/qILi+whf9YfOAqxG98itvEBlN7/+5lDEyp3Ml1JIxrxN1qKYEqmQTMCRbFkBYDuQbsZM8y9PpUqQApE9WbqQYEE0jzRM+41M+55M+67MjHLOvqPMsJ1PGTnMoLpPNMpMmREAsTEIsuEIEskCb9OmaEEMuTM8/TcubwKB8WLEffrIpMcsqjJI2c6u2nsIn6McHsCAGjuwZRgA3IXAW90AMtmEBnynNZrAmCuor9ekYPZAsU08/d9QfrNM+f9S+bGoXSEo/bARrKmGNJoGs8hFImzQ+n+ofdsFKpK8RcmEUGuGkwMRJt5RLu9RLv/TEOpJHF5E/R9I/AdTGBHQmrA05n4kLeCEONEGfHKN+hgx9mCxCFcr/CrbgFMVnC1wzF/mpyzr0y4LsQ/HAACj0F2ZgTwUgMUZzy/ZhD1SgFUhDEGyhDkTDFjZvOWuQEm9UAHOUB8eUOn0UTOuTGawhPwItQzqAQUht6E5VVg/zafBB57hzVTOEG5iErGbVV38VWINVWLNDTEm1/8oUEk8TTY9LTWXCNF4SA3gsDvBgKoLsKdJBEioQyfLUtKxgBdSnH7oBC5Yyom6LUPPNWn2r7wBgyfphGFYgHAwABMKtJ3iiAvxBELhgBldjNbrSUw0QVHMQOlFvVI0VLU11WBNzPvChACgAjLKFA0Bpq94zYSsW4+zkH4ghV/VjVdfAPIjFYkNWZEeW/2Tts1gNdvWQNRVtclkbq1ljgjToritisl7nBwJ/YAzaCS8AIBy41bQCjxSi4PFCtDGMCd/O1cvqh34QwQv2ghREaygAYAX6YBhi4PFwcyoMQQaJqw50QRd4oVNr1EbD8jkjyOHKEmXPEmFLdi0toQBgQFBixUIypAGSxSHZFm8v7EssIVuwhmP5Q4wskmLzlnAL13APN0zxU8XSlv9UNk9b1qBeFibMDHcGQQU+QMwUYw/84BcukE/VyWdNawYU9Db/p2ihB2nzrXo4AwQcgRTaoHySzKHuQn3oogbiKVL3YR2iABJEAHnQ4gXXlDmL0TlxdGDPVkcZtxnXFnHNz/8SkoFdpG9hNuETOC3CPkUKm1d7q4ogGgQJwyg/DEdILGFJt9d8zxd903eRTlZ5j81xIxRyj0lyYSIGKyAq6AkCn+IADEAonoEVRWs1Q5ecxOBqcTcyUvcWtykGZgAv8uJdU5MUvAAAzoEDu6EC5Al/fwIPoqAdIusrZDQmaFRsizdUj3cHeQLi2tcHmVd9MU5jjIZ6M8QaCoBqVGRwWxiHy4j40GA/WNVGGuEWDHH5cpiIi9iIj/gi2FeF7ex9z5QAmxMlVQID4sEkbMEsMCAP8oAXbkBFqcd6PDGABXgwSgsAtqeh+AIVnmELprYfZAvy6ieiihKBJ2Mpw81moVL/MRAVANpgfMK4KEiBFclnBX5BBfYg3Ir2AIDgLHhsLJjJd1GjX3lpeG0wYMfShKVziX+QhZGYkQAE/ShCSAyxRfTrbVcVUApFP+q2/TiZla3qhD4lGYpGlqtEAgqglW8Zl3PZfJU4k1esiZX1iYk3ilWid/0Bzc5CHIpAKuD4J2pAEvZUjHNjGLy1L5bMTx0KAK5MRH8zjmdzjp+iQUtQREfzAypAtHYWnJICtEwzFe7hFwzgA6yHmzEvNM4CQQOOM0Fykj+VbI3XbE9Yonp5hZ0joypOlxcpHtFjiBbsUdzAYa0EvDJkCFb5oCuaIVcuHHlgVT/BQuZ2AywapENa/6RllZcFerp+uTLj96CGGSW6FnfyeVrzjnropwVW85yieTDWCRWGAZCt4LW0lRT8YLYgb81Q95spI0Rz0Wax5wK64Wn1YnwuECn6tB8AYBiSrBsuYGhr8X8qwEVNIjRsAWzrWZ//FTMrWe1EFYXN0qQjbpNHOoRc5oYjzCF2oRjw4y9X1ULOAJQKE65D+kAGYIU4JUf4YQ0s7K8TW7EX+zBLuq3/CqVZNphtkKVPYgbFmsdo1kbrZwR6ow2kGqcDA2pvGsnuVBJutwSrdRePujK0yXrCuUEnlRVnAAy2ZwY+248Zbk/7An3AIBSGFptkegxEYQGZiTS2EoRRQoRrlP+EBfafMfmxx+6tGVtv4soiIcIgvaNX/2EDphdWLmRKrEEZHEQgqdu8mcUMNjYu8WMX/Pq83xu+4zusHDu6KSqySVKliWd+wVrg/KEWxGAtsOlDJXCd1nh8QlswprkvQAsAxucXYJGotWzyWLu1yVUy0qFEWTMV4A2dthUpUstbsTm0wOAZgNKAo0IT/AESiFM1XrqsxRYs38yfTw95C7a+3ZqgsUu+FUwMTW1ZaI1N3IBdcmRQ5JJjGeCr7nbHQ9oN8iMX8GNKcqF673LJq9zKr1yl6PvGc+m+VTG/Faiyq1gEohUDKmAWH3B+hqw2/G4obhrBdUO0WDGceGMM4Nj/ml4Ds9aCwi2j3rRJAT5gDs7JmtXpnGegjAnjyNpppyvwXb21BcK5aBVgHeLAF1fjKm1inwG2n0v4udF2y49turFcI/jm1XxqAKYA0EpKeq90jKiw6UQdl2XvHwqAA2CFO4umlr0P1ned13u9hLT80zGoyyPxy2Njv03CK7hgDByQetJcEsjHApNsmt8cMBh1yUhhBlJBq/fpzq8nc/c8f5Y2BnZDL9Bnw9nVCoZhGPoCKfaUwxlPajecN7pBBcDZfn4gOHFnxyJZuTP9rDfduWkcoFM42Fcs1H39pYJFIkxGiLiBBq6GH7JlP2xvvNSATWxqXtwb4Um2CFlmAKKX/4Uinh9CpBw33uRPHuWpA9gLvnaG3QOLHZnCvIpFQRPADTd9oAZQ4Ry4p3z6IbSo/S/OyQr6dASGekGj0tutFdyR+npyM9A7vDfc3Tc4kHySwk8v0Nyetp0Yj0LVITFWVzJAAAj01SySGyf8PUDReuHUOqBZvsUOPuVhSApSwBTQi0GMgQmgINAwh4XwY27HCP7ivpWXiolwQRqKhm30o9UlRfAb3/Ebf+XdXnZcXgBhXjMy03eZ6YpFIBKiwBCEMn/HwO86EOjjTHz2QrXGwadjALUnSDaWfqmhQmnRIQZWlrkMwNsg1Xk+AAh04QXZwcXPAjmXuznVvt3YnuAlf//iclzPHt8iuAYhGKBKTmEIiIAGLIABIqADMoAYpgRXAXNKZDlws9f52fbl2MRfvlGRGkBVK8FIOXYT7LEPy7v869/+4TvylT/HXuzsAMKHDwFb+hk8iDChwoUMGzrs58vHD4n7Klq8iDFjRh8WSfj76E9XHRH+RNjyJw7PD4sKfCiYOOJZP1IPa9q8iTMnACtbtlj5ZcUKqhUADBxwKVCgxotJmzp9CjWq1B8TJSK1+sGPFTA0c3pVSO0CHokKLK7co8KfKC6iTOoS0VZtD45L69q1KFHLTF9f+z600tWKwRZJLTppBzKx4sWMGzt+DDmy5MmUK1v+GKAUrFI7Trj/+gc6tOjRpEubPo06terVrFu7fg07tuzZsBn9sz3pXy9+/Db15h2MX6NlvCuN4s1vVCN+lXg3+lQJgYXb/yzRvo49u/bt3Lt7/w4+vPjxqPH9i2A9NCPb//ClD+3gVKNGvpc35/dJT/VJ+GyzJw9ggAIOSGCBBh6IYIIKLshggw4+CGGEEmL3igeyVLEDBP60clmHHn4IYogfigISif6QYJZABPnFIk4RTbTSXTLi1VGJcPkjiCh1EAJCjPu8JNAHBKECQCotHolkTagQec8w/awABpEVCDRRS3TJKFWWWmpJVVUw+nBDEv34BECSOG2BShtjKcXRRPtU4M9JJemi/xZJosw1Y55M/aAXKXyZySJgBgnWD2FKVXSYiIouymijIGa2WWefTUhppZbKZgkjluSGACvFfbJJI80tl9x99yHnWyUauPFPbpe+Cmusss4KID78ILAAEwW8N5oQSJzRyHHINWccP0PsF5p5tC7LbLPOPgtttNJOS2211lZ4YYYbOsptt96CaKJaH6FYUVUrAoruixTpedeVHn1041v+qLMHXSv90NIHBnSTik8/oQvwkamgskUqAGzxCyqSpOOSlewytWXEXF4F5B4VdLPCLzN1FTBDw6QSVA1V+ljRGLyIIoguXPAiQst3Xvlwu3zu1bFXgvZDqKFXJvptzz7/LP8ZpJx5Zm3RRqu23minFCecqcih+glzvtX3RjK3WYL10VpvzXXRjOTmqXPeSCPDEUe80AUFzEXtnHDE3VcCbq1Wx2vXdt+Nd9567813334HiC2GGnIIdOGGOxquieTuY25BNR+pLskxY+SujSZxAcQeKVKJxwW/zEAKAKTw9HjpNgHwCxgD9ytAvVRODrHEsjsFZFOZiGnFCmOiYrpCqej+yzAiJ+XjDzeUpBYXJonyMuwy9/ln7w7dnHNhiCJ2ePbaNyq0pH9/X6mrkzCCDCNsMCecb8nxtgnbpOL3WzE5aGpdeq6Cj3/++qsmRXXCwS8qUA3raaYiVSWsYQTQ4EP/WaCZRN32B8EISnCCFKygBf8WOG0Rbnsc7OBjEjeuzZ1Lel6JnPM2UqOPrCxOKtiDm/ClgJb0IAY4awMpZrAkjpFwh6T4xU5WkArCVKksh4Ld7I6YlJbgywdjEIoVUvGLLawgKDvsh+p2UrARVEkiMfqBIVpmCzphgHl4OuFS8kKzKi6EeoOx3j545sE4ytEx3SPaBe/YHf/8hwj/a0QumPY0/DitEWgYwNf+gQvqVAePjGyktCzxR/QV51TB6g10lMMb5ZyCGaDpn22scz9HinKUpCylKU85ygwObo6s7CAITyRCx6nRJiY0I40q8q44xWlKKarKJWJAsCeuAEoF/5slCYVSkBgUQSAvqca9imhEJM6OKngwACm2AAYA8G4FpOBdFUfXhoKAoR8jsApFiAiKOHxETs2z5UZm5idjJoSNhXIjHFuJTw/WcVKo7CdpNHUbXLBgFMJqWyDn05v2CcMBroJHaELpz4hKdDyH/E1x3te294mqNxpIYHsU6R6ITnSkJC2pSU+K0u+oclv5bOnPXrm4xsmzJrV0Z+VAoosKVEQpXfJBDaL0DCMJBRWjM9JMSzcUUjiiXg67iJvMKM2IKRELkpgJUdG0hWEUxKgkHBhXUIcKKwjgA1Z6SUUUcABCIE8X7XTnnqB31EEFpo1FvKdL7wq0faZ0lO9hz/8ukCOq+4hKVKwQ7AJ2ARr/VIc9D9yrYx8LGlSdin2+OU4w1LeJNWzAk/3pJGMhC9rQina0pIXgSjeI19QuCqaxjGtDamrLNu2DBCcjURBixEyX/KAFYSWF7lzbMSMZrB9DsUI3+jCGspbFrRuJalNe0lMffMARTwRDMYHrOwPUqyo8BcEd6tAKW3AhE4zbBzShCs/ozZSeOjMM9lQL327ptbQWTE8vsGHQwVrUNxTIATZ6AZrG0nfA/vQP/HpDH7YdlDlHwIFICQzhCEt4whSW0Gnji+ERlSiE5VKRLLF7ENhCtSO2WIsmWLJTgYyAm1sgBVdBbCZUgAEw3QyrF5b/2RTm1sW5MSSeRBAhidwdhFAwNohPDDAWfK2EiB8Agj/aIYgeoBhmJ0RjPOPKXnu+N8NcfpRmhsbPCn9vElJwVS8wGUjeSAAKargCaADcqjKLec6MzM1kB2hJfkjgBWpIQYDpDOhAC3rQhC7NhbuM6MiwtsMD+TCMRWzGGJHAJDdgipV+MIKtDOyGRQaUdbuJsy0YxSov1PEZnctMfFXgd9pEBVA6jZCdSAIEz93pHsSgozKal7lWVq88s1zXLSd62EH7svcKrTcHhsYblfgEB07xAjQcwxRl2BR7+hfgByN723eTgm1ygAYZWIMVvmGFNKCAAiJEQAjmWSC33w3v/3jLW6KHJra9N/wRxbUW1pA+YUv2gYUorGPXRJTIHgQwRR+iAoewThIUUzGDgem0Kv+msqljN82egsAAPSEYkcLacKsCJgZasBIXObKHEfACFHRxCa/T61pg70zY9655YuY7761tKjRZa2Bi1dNAAed86NBiz9fGpxvqMMKhScsaPuBM9KhLfepUP1q9bT7sRTPOww3vN+x8FAQ87JTie9DXOF1tJFLoMOR96UkUJYGIH+kWt5K7OMYlVpUa0BAVwyjTkrDYcITxpCA1IHW5qFIBKZervDaFOZbnWs9gY33yIMF51Z2VtDiDMlOaunYDc+MeOd/mP5cvfaXMkxvbmP+n84oUDelND/vYy372BLo65bmsdZny2/A6nsgHFg8jfBlgBePwSejQxPYjjXMFSH4uXZZr9x0fcQ9zEB0YNFawnaQCDE6CdRtQp7t+1SCGVGETWjlicfTC9fGDouvMbz95y9P+VZbwts9Hg/TMh9JVjJCC0OcPgOShbNbxH4fEc66ycwGogAvIgA0YGrYHf/GVe1y3ezDCXF1EEU7ROZQwTkEhFMOVfCzSBmAwAh+wZFeCfrtmd+mXYluiAHggJmc3TGEFOrrjaDCmOv2QMKEzJVbxIxdBRDrWazEHee11PRFoc/LngA/iQK/3c3/GHviAba6XgEtohdqReg7EQKP/Rx2TEEo9d4VhKIZjWGgQiISpNYGN1nW851YZ6CUugQcx4AtbwC+oAwArQDAhyCIrQA61NnblxYKxFYgRgwXBlAoGAxRGMgyCQVRsBwCqwxXXVE5IYV5UBn2x5XhHJXPudYb3poRkaCBO+FAMND4GCFClIYqgqIqmgXSLxHS3gXqfp0CrSIu1aIuOZYad6FJpOEJF5nWTcyjox0wgUFVqVyZ6OD2k0Aa6IxikQA0FsQLdABiSkAktYXKBGH0aEYxJ9Fx74AkFUzC/8FvI6BC/o0W8txLC2IaZuF5FqGW6SGyfeIvzSI/1aI/3iI9XmIvwiE+8eIPY9Ysx8zpLNBFF/1BVY0Jc5NgQ3WQFODQwYzJUz8B8e6BEy7Uu2TgjVEYlTQGDBjFFBQEYRKaQCWEkzGeCVBKEbqR+aaSJ7ih5/Iho8piPM0mTNWmTN4mTBLaPMDlH/riGFshr5nVpNZAKoVMmRTKSC9EGT1SU4TcDbWAQMzACl2aRKoiRWNJcVoIFAxMOUNRNCOMTSek7LfYL2mVOKhhD67h+Ldl+kfd+PMllMpmTc0mXdWmXd4mX37OTcOlBPlmBF2lL90JxRMk7CNNbYpkQKxBxPBFW3BeWhUcWFgmUVzk5XoIHXjAD4UATQoUz3oSYHgkUAFAUH0A8l6iWLNmObWmEb0RzfIlXcv+Zl7Epm7NJm7Vpmwmyl665PX7ZaQFZmTBSA4CxAgjDTYf4mQhxVf4yDDMABjGgEm4UjJTpPE2hL75gjDjjJCKJmEHhW6iQCmJxFbuGjewyhOyHM+7HiboJX7B5m+3pnu8Jn/HpnrmpnofDm77IhrZUOz9QA9SwJF61BaKjnWIpTGFVME9kAKRJJXQnnZG2RS0xAodooEA0oEkZJdz5RF4wF9YoW423lql5nm6ZnvX5msZmR/KJoimqoivKovVInyQKNPf5aPlZZShZAa1GXNjUL2v3mbwTFKlwD78wiQtaiWjZoAL5g7UDcDPwC0YSoDyalIWZMAjTB7PWY+P5MOX/yZYhupp2BaP4xJ4tKqZjSqZlaqbc9qJf2jMyCmK+mSdJpAAj0A3PAAagIxhB4Z3HeJybyX0/gQVL9G9b9yU7daRvSjxmYSVFEANARAp9d5xGRlxbQRPWRXJz93If+msu+ZZqmk9heqafCqqhKqqjOlJpyqndwqYASaOG+kIwEqdcEaAVOpIF42IBWkPDNE6SgGMwc16FKohJUU1GFZbXRApX9Kj9cDCkUHhA4lRWSZ7smKmq+Y6nCqYmGmakiq3Zqq3byq36Y6rU2iipClxuqhFPZXIKoAJqR1RLcqyiqTFg8H394p1gYAC01lS35Ku8pls+cGt9wDvjlKNA4Zmf/+mo/QCZXASIvYol0GpMm3iE4MpKntqtE0uxFWuxFxsh3wqxiiKurkWuZ/QlcTo6mDkmL4aYSWUFfmckM2AFgECRgImv+XqBFbliLrYkgxeix0mrRTk8uhWzeqKlIFo9L7mxcSSxGIu0Sau0S8u0r6GxRQsu+BZTFNibq6onW+QDI8AVXhCgqfOPI5k6vCOOwjkMOnWWMkuZwugShSgYPhGgIKizPipFWHBpzZqlDDtLDsuaUGu01tq0fwu4gSu4f/u0fNshHRtXH5sR5ScQ6dpNM6BNA/O1CslNYJCDJXsJHOqsaJuN5VcVNxADPyGO/WCyJ3t9eYgKU6lEiyeQeP+rRnrrpYZrOEc7uLVru7eLu/NpIYLDUrK7plK7b1U7meziJXvwCP3QBy2mgwYzsD3KO0Mhjs65oCrJudH3fEhxmT4xTte1p/cwTqnwfSRIPHX3pq5bRbDbmr77M7Sbu+3rvu8Lv/ZYuOo7GYh7VIqbYlWyBwbQL9lEMFGSh8daEAfDO0jGuGpbvdlYGGqrLxBXY8eqdosYOm2rAkhhVq2LqQ2rqSNKv4XDvvELwiEswiNMe/PbwZBhvzOFv5VYFvoSDkLRmf0yuUl5oLwzVqXZJtyVwBdXaoxjjdS3JKBzrCEpwwMzh+dIFcBovjuEvic8u35LwlEsxVNMxVVnwk7/3BgpLE++eShf8gP6UiYMKcApq7wzMQxgoDsjIHcKu8NHWn7oGqCUIBQ74Vtqd6zEtQLl5CXNapqUs8THtMEPi8U+88FVbMiHjMiJvFdXPMiKocXGxMUcURZWoi9CYblw+5k/YSRLIkVANAwkkGqb28a++gNMhQX9MAwuJjpE9UTHunD9ol09Zl5P9TyoGa1cOq2N/C2FrMi97Mu/DMwWxMi6nG/Ay2i9OKPDu2OXVsmL2Hf/MsRF+Yg9ZAWScLB7UA2jvMNzdwlcy3c0IUWyOpKHCADjkKCH2kV2EbS3PLSbSszcwsvBLM/zTM/1rDXDTMyPPEtuGkM/bAAXeohl//yoBxOSO2EF0ku92iyz6UgWeCAJdcx3AbyngjFjVqBdVdJhtXxlW9rOHPzO3APF9izSI03SJU0t+KzL+qxGvsnQ/Dp8VvQx14TGEEy6aAJFo0aVCs25dLFdAgGDTZl9d9xi2/QMYkCaScx4O/bH0tPEHw3PIW3SUS3VU03VDYLSjazSVcTF/ozGxXowPvELUDrOUUJcM3DOqwuzOu3GhJpq+zucw8BNx4qHPLFpJkkWtAyyGZy3gby3Tu0o8VzVgS3Yg03YpHHVg5zVO/SLG1nKBkDA3gkY10dFj9pi1IzEslUVap2vz8dopSwARGXHjypc4Ee6z3DObPxWtqzB0v9KtH69KIBd2LEt27Ndz4eNxYlNQoudFPrCnGmSshrDTTAczWBQARjtA9mMfn2s2WlLMoyLadwk1pSbOgENRC+coHus1Hr9unwdu679IbBN2+Et3uMtxbbtxLgtPaTAhgtsjV/s2CJ3rKojnAYKFOdwsOS73G2suSNwTcRFJGoXOq6sOhc9vEs2dtp9vtydvt7dIeBN3g8O4RE+uOZ9wujdO+o9mTzlJZUsY8b6qKwMvZYcA8vKr/lt4ku0B5dgoPfgYjTRvAQaoOMQBb/nJj6Y2hsttOgpyAweIg4u4T8O5EHerRTewRZuOtRAo6QmXQZgBc68ExrzqHy6JGBADQj/jdQmrtlEBJzfJ44DczPH2YjHddEDybrrvNq43No8/t1QLeRt7uZvjrFETr9GjlT5qWS+JwYAvaN3bH0gUzBJgAc9VpVYrtZAYiWI4AUuFhSWK9S0SgpR4EIut3V4sdS909Rq7mWRcqJwzumd7umhKufqS+ePg+QZTjz7OwMwXZTYNI492mLaZNoK2qGErtOXyF0OHVYEDMFaBUTdsAjnjNQ+YuZ7zdrujOkNzuafruzLzuzvGeq+O+o1U+oXyUU/UE2W69U98RPRrZBcgTNnHYzKTevV6yP7GYeGmeqPiqc9gayoAOzMeuCqTexobuzHbhk+3uz5ru/7TobPLrvR/94xGL4uV+HQTvKfkQ0U4kyOS6I7FXxykz7uCv1MZ+XDPhCso8PnTd5i2BTrKjns213sHm3vlYHv/G7yJ4/ysufvhgvwAfMMvMc5XmBdF4o6TzI6L06geWzBgUqoET/KRSSML7G/lwvmOOPiQmHdJznwlW46lz7y957sKS/1U0/1CrjyfNvyAGMFTbFEFh8DLjZFOD+SQyGvT4QKGGMoq5vfZXEv2ojfO5yOVKEvH0nR0BvfKXvRJleQBAPlHK3jff30UK/p11r1hW/4hy91Vw+1WY8uAACnEoEHUNmZd0y6RCFFRFIQlxDK+V3jP/Jvk9zzy21OLs13HVesdwxFCf8D6dP7A5mQsgoPyCG/44E/GSWP+LeP+7m/yLurQbTvGIwPKL8wMj5NQzE9RbCvh02+O79jBePHrwmtzdbjXZqQkqKc5fniCcPZTYAX5UIxA33w7gUZOqU77x09+74PGbav++vP/u1PSopftMBvJltPPJe5mUTh4vHtYv2Q6gARA9EPgj4I7kOYUOFChg0dPoSo8Mc+H3gIcRFFgiJCHz4URAQZUiTDiT4oKjDoY0Q/AFbAkELVT+ZMmjVt3sSZU+dOmwBIwUxlxcCHjj98FOmXCgxPpk1zWiEl04rMFh1NInTSzt9Wrl29fgUbVuxYsmXNnkWbNm2AUrBK7Tjh6t//XLp17d7Fm1fvXr59/f4FHFjwYMKFDR9GnFjxYsaNHT+GHFnyZMqVLV/GnFnzZs6dPX8GHVr0aNKlTZ9GnVp14VceZFXZAcFfK7W1bd/GnVt3V1Fce/vTiNCoDwFbnB5HjhMAQZR4YvwKSgoAKphLk1/H7jSVzF+S8HREuXHfxJHlzTucCCpOPF7+8lSgSP78fPrj7RdFqSLo9pjZ/f+vSal+tiAllS1GUGA4LVJZYSoA/4NKKqqsSiir3S7EMEMNc2PLLbjkWi1EEUcksUQTT0QxRRVXZLFFF1+EMUYZZ6SxRhtvrKu112KbbUMffwQyt9/8+S248Toq7kEla0Il/8EfbvCCpRVQWeEnAKZbMkvkAEhluhh68Oggjq6qr0yQjNJEkK16E0GUESgyiUwz5yQpIZOG62iEpX4xTks/mbKCwH7asMKKEaxCChUH/3Qqwn4crKqjCrUKslJLLzWrw7fiwrFTTz8FNVRRRyW1VFNPRTVVVVdltdXOdIRNNtowpbXWDYcsMqHhkmT0vy2MuiSqfn6ZaipUAACjv16XnYmULVDx4jsKEUpQPDqvVUgTEfzhYisRvuUCiD2wJVci4Tga74f8qvyFWXcfJZQUMIICAwAVDNKiXmXfxclRSKfdx0JbByZYQ00/dDVhhRdmuGGHH4Y4Yoknprhii1WElf/HWQvmuOOxcN3KyF375Pc4VHwgpw1SoMLSClSSfbnkXrk04ACDjCo354VqsMWfbQWxRRRbdBFFBHU+0Bnbm+078uYfRphBWJn9FNSnQpM68IdMutxuapv8nVBSrCj1uGyzxTqY04vXZrttt9+GO26556a7brtbzVjWs/fuGGTgdEWSZK93IqWGLlkWfPAHnd3CwKSoHKogppM2D+CNyKtALF10IVLcq+STj3IzPfKIHAKNiyoVKhXP0goDRygClS0WZR3sfiIlU2C+dy87bRDvBj74znD5ZxIp+sKHLkaSXy15Rv5xvvi5JvnHEuEbPl6K5/9hZPu5vFc4+uipl97/+sjA7/777EVkfq7kyX/ee3jcf558u5eX3i58urf/ev//X1jeesQ7Al7KbyILHOt2Mq+oXG0YClRS16hTKKHswSo4E13l5GQQ4WROLHVYkwjuAIKrLC2Do0OJURRgujasAACzSxYEH8SgLbThES7smgJth7tJFdCHA/MdAIU4xMdYAnx3gYf5+oea52mPe9XbnvmImCopNpEuluhF8RghRYU1MX5QnAsXIWNE6vVCisfznhhLMwlGzO+JjJACG+dCvDAu8X50IZ/13DhFPvZRVALc2A8FiaEDAo44iZPhTGg4jALNLpH/4VKDppSKoYRJTicMCcDI9IMKYEBzPiNS/x1sEQUQWGtymKzceFDSkRoESlGEyuEjr4O6Gv4CSxDcIcB0N0he+iiIfgRmMOuyvS/qRYxqJE305mc+ZFSPesgUpo0sIcfqPbEu8zuiq5RZzX80c5rcfMzz9vg9bjJiEtA0TfKSJwQevKALFBjFGoghg1s0wBjUo6PdrEc8c3Lzm+2LZkAFOiJA9tKguCmkcBIoS5qkwpbTKVAsGYoc2Q1jKgbYgwrjdEpUMsQql0TJHg4hCC5sCyzfapOaRCCIKOCho3MSW0F8UAPpKAqRE22Kg35xrKTIMJdiCxjZDjpUDrVlU78baFKF10/7ZdMuRoSHU0czCX7wYxSj4EclNv9R1S5cUamdYkRVG8GPsWKVH8TIJ8OoalWsapWrXqUMLohRVayOdaz8kKpovjkXeBRgA2uoRFbdWtWqfqISKEgB8J5g1kp8Qqyj2ID1qJfXr1bWspUpKFE1W5aENo1XOEXFPVrYDzCs4KY45UlUZpCKR+whQZKaSOheuhDLbWQPQAClSU/KCxFwDpSkLMk+PjLb8siHdD9IhxWm4xPUJqdQAHChoHAprH8BdZebxW6mjIqwy3Z3bvGj7CSyCD/VNMKxhK3qJrrwPjt6l0XWI2tW+REMwnYVnAszL3rTu97itZcx5usCYekb2LHe1zTmY8QGJEDYT5iVH59oxCbuyg//a9bNAY1o7Fi3WlVVFA+g7gVxiBWT2eyW2Dcn/ptCD9lcACTFZVFpQ3OPY4VhvORQCvhIcM9FXNrS1iR7EEM7MNCenoWlPZ7UrQjEoQlq8VgkV8GxcG/mg3Q4awUyPg4AiBUUPp1WZj/NnVBNPGav/FLEZ4ZYMZl3Cja32c1daAZfV4NexwaWH6eoi3/RXKIHy7ewm5hAGNGpKjr7Gc94jIwlzDeBTZxXvo5dzfImgYxT6Be9E+4zDKB3NwdYWsL8uMUw9zxqUuuFxGTGbmdH1lxFyYRKLsNyowAwAjyJhzyydbJCinJbEYCwyEZmEyh5YYuSioLJpsx1Q3DGQeEQ/+QHrWyDl2NNEwdN5yW0UxyYe4hqbm/FzKUGd6rYOE4+WJqwgWXA9ObM4MAatgvzw4eew62axla13o5dxaBZRed2V+Ld0JP3Yiyxij4btrCVCJElrqGB+FaiEREmq4Pb3Qg9UNZtDoDwJlhB17F2AB/6nnfIL3vqbg9V1QvFaUv6ITuHXnnaPEEFrXFswthiMNm0JYgYRNAzW4DQt1+pAy+40DNR6KK3bQqaIW4eEWbfqSjDqYF0X64TqCjlZfvKNnXDFuaSc/vbIgc7qI63zwiYm7CQPd6mU2NXxlZ1Ff9Ie8DDDppJ4GOslXBwVt/eC4uniu32djvc1X2+LK7Czv90JXC8U2OJZFAgsFsdxVY3XOfHW5UFwdsFPza84QfTgC7jnHvok0ryrvfy5CueeuplsrKYNQgVM3jTcZc+poXE1j4HEMNutiUKLmDAFje4nEmqNfuH4JggyTWOy6biLNU3V9tjKz2Zvy566sMIwdRbgNkr4fAjGPg0lr7roUvVPSnK3W7xtbT4HQb+qqrfMpVm/2jwVxfrASOwj9/+/claVvRzI312MwWxEsCx6rBiqr4DDCbSiz5BOr3Par5ps4IVUB3VGZAbUxdcc7JLohCP2Ac8iAIQ0g1bwAAuGLo2AT502THiawir+IAqK5Qt2IJhuJIHxKnnC6oFNLHpQ8D/HTyR7vEeCjA7zduEYrAekPsM9rszVPm4piIi9NMv92MYJIRCyoA//Sqwqfqe7UGC/ZOvu7KzAbOqwkq7uwlA9LMrfijACuPBNQQgBcTBAmpAaaNBWUKFoNgCLiGFN3ESDMxAarkkhACBKLCFX0MoEWiP9tg5pUuI4VLBFVQlg6iBYXiZVFCZOZwoG7yuNxwqHWTDTkyNyaqeZDg8JBQC7uk7z5BCVdkiNQQgJ0SvKVSYVMyMKrw0ClsjLRqABdMwS/uENcgAVdgAVbABGOCHfDO/tSnDuzrDNDxFT3RGtnFDTdydOLTEWEuWxtmCFaA1p0kJFYwy8TAJD2yFEdwN/2IjEi4YNgwQhRvYpD9sxFtLCZrikxmwqGp8JEwUM2k0KE58xn78jO0hHybANPSys0+QgzBSDVksFfNBsClyRcKCxYRRyMugRcK6QtHYHuZRBbLKhTAUK1awhghIHuvZnitQgvchQwGMLwJ8I390ybiJRn08G2q0Rxnrkho6FI94LT8kvhJKoQ6MAyLxBzXZjToQBV7oDRL0GUMQPmRTwY3iiFUih2Sxkpr0Ka27HV3KR5kcJH58ya/kDCIYSMKSvEZAA+8rjYkslf4BPf95yPaLGLWsjIoUwNHYn+exBHwoAwlwrI4UrO1DgCYgJ8FrH0VLSTOML2YEy8W0mJjkSv+PoUmrnKhJ0kad5CAda0Rm24dAFEFu6RbdOLreELqkFIUguI9GXEGceS0FyIIrUznJrB2s5CHoe8x93C61YczcvIx8Ijizuzt+oAC0JA25FJX2aca6ecskhBjinAy6jC/5+4cs+gd4YIHCEsBPMwXowYfkacvgScYBRMOW1M3xbBjHrM2CiUzYvMd+yEN1+cmTQMGbi5PhUgA8iAOTGsQhwQ0RwABdqIOS8iQMIEf4QE0f86iCGIFnkRr1nBp8PM9e8krylNDCoJ6o+gdc0LwgtLdKGABWTEsrhMtTwQV8cCPpHKLkjEhXYU7JcM6LnCrqQQFH+4Tz2oQFiCNEG8P/4/mwufnOlQxPA5zQIE0V83xQW0lPBoUg2dnGVdI1OJm9EhIuEIgDLiAp39It3DC6bQkaW/iW3hAFUYAPPly6ZdO14VCAlZAoJH0XBy1SQYpQIYXTvtgjUxhFTyMsKvDQ4QRR5TQVKXKDIWCDJhxLPl2/PU1RyGhRWxQNUPyHc5u8qhJMvFjFwQNAlVxG8YzTTP0j14iVAWpTszlSNXUXAkEF6lgKUoC9k9DMJ42pzwFKI+UWcHkTa4HKAj2S8IAaPLxD6cA2UV0SNv3UAnpTTSVW5QkjJOA8iJOBM8SwRuiA/EGNFZ0RJuSeSYAGOTiDBzvU8xvUbV0VaUVUc3NR/9AwJ+ohgD7bhFFcg2Dq0UsF0mKFVxoh0mC1lFD11WVJFjAoFNWxwOF7yj80CSm9UkzpmXSMg1k9CUa0VeFACZQYgXHYAugAiha7Vy0BVnrdnWGN10zNy7l4A/4jrA1oOLp6AeEUDXCFEStKorkQAjQohkYLUSFC0bg0VM1I1NHYowRLL8LKhY0zA3a11MTE1I0l2heZV4wFEnutWD9RHdMKCkMRLmdDTYDBIA9cKVvRBWL7DQwQAaUjk/BY2GZTl30YAUmisWFZ2taRTa1EWt7R2KKdUMMsHg0YyCOgArJMLwnop9RA2RchySeKAGJ8sLv6BG+lm5ldzpqdRXFVVP/QkCJLGIKd1a8GAFrEZMl3hdvMPZGjbdtbQTEEQr207RWXMRDpUAGjcLZuXLqPWoiPsM+e+Uxa+VKf8wcuFQEmg7KwjY+UQF0/mMCXsQ7RBZCL7dzeuU2k0lxilSNGuAIIs7dNGIUXuAaPRL9oWLdaJNRPgYdJ0L+scqxGeLsT7VaaxV7DZYybxdnp6YJG2DjJ3QRlqFxlFFrMTd76XQ3OLV5C+lxDckDh1ZJnYc+YA4+dlLLVBapzCUR/8KSfw5Q2+VIi4S0R1AQyXVgOTBfj+wADuJI6pFj/9Q/izV+OeVv71U3qNDcasATz2qqHIysyuF6LjNlPYR7As85iFFT/czNfVOnbxkBfvapWBJgwAhur4wSedp3fPCXhJCYN/A1h3VBaD/6PmLiHfjCAlLhMp+xDXQvHKBBKQsSU3gia//TMncNd3UWX2EqJPYiCNlgtrINi5ADhJgai41XiTH2e5LGBgWwEyiVGAsuqTbABItaMHfbbfuI8IW4EYrjh9CNfGM7euWRc6HQfGOY8CZCF+AVPxazjTV5iTtUYOZbd/VWx/n1jACktVBCDD3gt8rBgd0y2ojiAOOjMoRuY3/jSQSSSb8GAY3Pl1eXJptmHDN6ODi5lOF5b69pKUKaVEebkZ6QmwbU3x1KCf3gBGt6q4ExIxfWUfMKFRuM8stoE/2FY5CdsZJXMYcXo4UWtno0ryMICBmEy4stF4mam58tgYmWujScu5uSAiUoajiY94CclCCAQJSrFiIG1FAduE84RBXUsQUWs4FqN2o7YgyRonH12rmPmOnwmGGau5060nmZgMBZuBO7ZAP5ztBc2Zxk2Re7p3k/bhHOGG8R9GEJejHQm12rasLFyrK06BSMUnnj+0Xn+6KKGjHvmaLTQZ4zGiZgICpnIxsjBGTF9UtvKvQLavd77vSOxEzOWKecwkMaRnV+YF6buF43etqSuFY826jV0ADv7tEY4g+cxAke7q1EgAHMCyL1gHjraUeXJyGqinnOahGfSC/DDMEWupv87DqP6AR822tvpAWpEswvwGUk8UiJoLR4lIp8bFbwnursgbgT7ktQLfaK/bWn7YR7FU7vMPu1jfCp1K2z6M2yUPKdq9cGAW6a6E7TvGezBtDia3gvwibvK3uw888H/s4sbTSu7cCPYFjV8ErWWtp4x5Ka+Ve5yhaKOrQspYB432p9/EIZI1ovkySdqLezZ9m2vIp/CHkPzYR7yCW26grBTkLci1Gy76Oy7UG7owcvpVLu/cG05g29oJaa9Lh4nam2ixovtlbP4aW/DHrxJEGpNBoz/wyb4QR9rMqLhHkNqUrRVZJ760W/vaapz+uu2njukVmvOEmXPkkOzpglSqJL/lXuULcCoC+rlqv6I2/ohESRBLl1HO/mIgH5H8KiIGDCQGTCt1ZPxr0Fr2mxxTGFrFa++aTppBquqQP0HIcgqiCMsHtCfyMYL87FuSXUjzJU3xC5G8wG92/4eeBhxgPu/ST2M+pkGZ2rp6lltyP4eBCOmvaIefJAwFgY8cdaL9s6z/tkiM5dtcgrswmDI3+YrgNzvLaofgOrvReciPVOn6Qzu8eULkpSCx50e9y7w5fEe/qlzI6yfzo7wc7I4UEwf5hEjNjJM6sFu/sYLZNDuwexwGXAsR3tOv9Cev5XbOhqmJcpzPNJRwIYHIUjXv7wr0r4L3u6nFPeqAc8zulA8/+gGbO7Zq+iccIQkH9a+JnULb8D4OPcRvCha7ScyHvOp8KEFDL+WqsK29fzOC1wASOO8YwT79sdOdkq1ctFj8SkXi6V+cqiO2J9YgTa4AKIg4LDlIB8Asp3zoaI5RJ+xhXXYiCjb8WQjjwRpDi9gpJ0SkIantii/QYW/lCo/+LnbngnYxT++hUH3SwJzLChYRdTOC303eElVdXe/vkEDv60SZ+KZhCTKy2cq8GoFp0mF7knFnw4feklDyD8/dcieJkWnC0e2s4gkv1IfTM+2n3GXnu3ctNlWND8XjN+Onv8b9M/j9T3PizNfdWqypk8/bFHni+0Zu7k4c2hFI0b3Qf/x7Lsl+iYdlaqP+3f2Rvb+gS9tHgxQjCoE16JJlYIAw7Ba3At+ave6U3A7anTCn845lx5G5aYyrFN+AAY9o9+nQklLcKJ2h57Br6b5Kfy9SG9xt5/95h7uhPPfNiI9km6+v/AnSru0sgQLTfvnqffZ9/0PH3T4/nC1kyrD3Fv0SR9zyn5BSyMPi++ZR3hP1huYzxCGZ/kucaFf+BIkvxwzvq2e+/Fu4T2DBQHbG3mA2CdwIMGCBg8iTCjQx74fDhX4qNEPDCkwM1D1y6hxI8eOHj+CDClyJMmSVkhltJKxhY+WA5208ydzJs2aNm/izKlzJ8+ePn8CBRqgFKxSO07/uPqndCnTpk6fQo0qdSrVqlavYs2qdSvXrl6/gg0rdizZsZb+WULQiF+lTZv48SPwT8o/Ym9H8WtUiZ8EHUrPTvqHb2pgS4MJ/wuMLzAjRksDQ4UrOe/bVUzPNl7KCHDiw5D/nt2KzxK8f6XRov67+K9Sx0sthU7M1PXjf/zebloLd1OXqLhSr3ZtmGngSWcPN6XteFLmq8Zjz50Er3BrzKwZBZ6G9vPT5dhbu2Y0Wung0JPGR807WfIpqrEnwVcqvfhSXI57TaVdnPZTuuRrMzcVXdi5Bk9pwiXG32HrqcdPe1wh+A9tlkjhGnenMKgeVYeFthl2UhS3Wmv/zTXX/3cgJmadYJYw0OAob611CnRMlSebjVBRp5klzBEYmH3iccVYd4JdJh9tp8nXFHdXwWOef6yt+M9v3/1jCly6rbWWKhJymZVijoW3Y2PMwXfeawJKCN9Z04XX1I4dPjYYlWXRWaedd+KZp5578tmnn0294oEsVewAgT+tBJWooosy2qijNIkyU6T+kDDQDy0JsEVJm3LaqaefkpQKGKio5AUePlzK0A8NKdSqq6+2uuoPh/iDgT+2PJorTnWIwkukXHChSxwHuKQArMcieyyqELUkESqp9DNDG6BSW621np6U0kotMSQQTLqCG6644/I0VFFHJfWnuuuy266778IbL/9ZjDTB1ltX8qPMUkPs9UmD/KSQJpczajaYkE8+ZQmYSxkTwQKnHNHFEemtt1Ylq2zW5T8DMDEFMKeALMMGQhR33nTgZUWXJb8l2UwDG6wCgwwgD8FCGGfRhc/JEvLHCDISHleibbvtBdcnMECFpGZATwhZafDsksMUXYA8wQSroNGBXK/xh9VgStOIH5jO3CID1cAokWRUjDGnxC0LAAPDKV1AMUUJTci3WNdO/TvZg1PBlhh9rVU4IFaZ7d0UPhaKWOOSyem41BUl6NHF1RNkYIExINLHoG5/b6UwIwNYMMURwgAjwwIsMCOnYFJ0wQ9ek60loIoINkPALcRcfcr/BC+kQQA0ssUHpWKJ+SeFA3i5dSVeMoDNlMqnIffUeAU0cMsqIAPTxQIW8OFU4vmxvCOP1cV3ljE4ZHAK6sLIYEMELsjmWGwES7VwapO4sQEbqwjjd6poAJFcY6UGZYkfW9IfVnY0F+zBjHveAx90UBSVwKEGYWfpkP2WAg0CpOEFwjjFKiagB9Yl5mfyWiELW+jCF8LQXYEaVKEORa4b4jCHPpmUPyZVKYGkKlPXGiIRixiSUW0hFabyAURW1S1WJSuKUgRiBTohAl7Yog46ZJQIdCGCSPGCC5MiBAgG8sQpotFVTCTIsnxwiS2QwgoYMSId69ipbPVDJf1giUu8/xWTLQIykIL0h7mMgpQYIjKRilwkIxt5FTWwRTd4QQBkLEEDyeylEXjBgXjGJz4L4WB7IBvlKSKgHEZ8QxUS4Ie/WJEXitHuLcQ4DWyUMQS4LEMya/EXB4zQJQdqDEIOgEJu1FOJRnxCL5t4gSkCtJ0RiQgtEegCMSCGuhfcZjL38sYESDnKVXRPCR2kS3ykI59oyGECd5FM83Q5iiE4AH9VQUYXqNaFVeBTBmxQIVMcEDt/sTIXDkDY2qKRhmKwpRJtuVc212CDMjzuKX1jT1Xg4YAXEAOAAIxYxJiAGh5ZwgK9+2bqekMkLnkSTMIAp+8kdgRgoKF63aENAzDEj/9gGC2bEhhCMmLjObiALipda040hsBQgM5uAVdgijB2Qzt+5Cc1gJmEKaDgr0a4chMvutImKICDAtBmMIszTAa2V00ZTEAa2SxaQq0hSm/OLQPIoRBUXOMANiiUlbrJy1qywYIKkegqjGAB1QIIjBcAUAmAsd9dAfqJYxptLQsIg3GUIoXhNDA1SokABXKJzMlUohgdYMoBsaSeBQazKoxhABqulExdroUYFkjNnJ5izn+4ARhX4x1Gu+AGG/1GCQso5m22WrRTbC2ijlwuc5vr3OdKZYaEMhSiBmnd6y6Khz60FKY0ZcfvgndTSdwCKjLBrX10a1VQTCN7FVIBDHD/AbtBEQEGdFEHLtC3h1eMQxn72N7/FoQhxlLVQ3wwApX8IrwKXjAe9cjHJ35LvhKesFCIYsh0QTfDGt4whzMcmDfkQjJ4aYQMmEKARjSinXCZQm2AZNu5dKgDGeLHaCVUml1oIKH32gssdQkXYDhmOjS4qm6OqRd2vsEYpzmNcqUypX9E4wjMi6Ts2ArZF1xhyUliDjA3YMwQZxNfed3rjB0ANO58hgGx02UlPvFYuLTZXwwVRsCwEqC1rmdEo8uAjyVj5hs5ZRLQ4PO/jsxX9eRmCHWWykSBWhVGnOHQ2XTlGozxFAKEmc2bCN9S4FHbpziDLUZrJT8WYBoc4Ucp/8mAgsU0yVYUw8UaBFTKTx2k2tnQdQM73ks7t7qJHBxGGK6sGFTXBkycOWAVADXtlcbMD9FWaG+rYAtA1TOKou0V1hlqxASswghn2NTIu5kdK/21hj8DuioyRuBbTMGUJgjj2gnFFz/AvBcaTIJlUBLsUpQgg/Ww9S17OYM2FldafGkJpVmxxBWgoNBKDLu4knnzKcqwFJlefDmJ2UVb/vWJWygFPwNo7V4Umu0i84OnTe4wy1vu8pd7Rbo1rC6Fa05h7crkhw3p7oJ77vN+pCKJNbiUQ9Qrq0sBOOkDqYAI/CECEeBKFza/iRebbgtR2OLptvIHED6g9K/vvFvGQv8vs/wwDDDo8edqt1aDt+XfCE897jYvJLpgbve74z3vX8EOBzJkBh/9Yxp8XUsxYXAY/3iSOP+wwIxrfJYIaLtBPI5MxdqCMdOgwWJFgyzhDX0GIZTmMNG0ipwssEri5qba/Ig4X64RevI8zstkjjxA8zpj2cXlMYxAGAGAsddPMDRLvG62qIsRgYUPjZWI3gSXJmEMteZFzgL/szz/oQRFHBk3sCWz0SqRgurbhvuOpgoL4IIXVhiaH7tQjmAcc5vISyYCv8HZVAZjgbewfhSNmK1UDqOEvpNZ0WiVZOSSKSVfnwUVjiiHFOBCpDkVcfVNJaCBp62CwD3VhnCJFBz/Qza9GUNlCG5AAWQcBnacwubNG+GNm6RliDAoBcuMTwfgFPPcS7axVYjZwMpFhSrA2WSMAgOoUARYQzaNWDbpxiZgGxroG1echelJGkOZID94Q9ocnHokHANZBQuc3g4WWtG4kgQYgSwkno1IAcd135V0wGE0AULh1O0pX4jBwADoXRzK4RxCl8xRl9zhoSDhHKVwlw8I0doBIqikwrOswAqgAhiIyjDUQEs4BNglHdJBREOQQB4miih8kS3wgjrsgRmhF6o4IoD9gAI0kQCkQjj0wwqQQioAAHkFYiuGRNvt0Xn5ESXSonXR3SHRYS7q4i5CFyOkQKYl0yhEAGCc/8UasJOo8YMzMUL0nEn9/EOLZAjIMQIu4IAueeArUd5TfQIxKIUe6FWYFY3+OVWsFYDTpBtTlIaKCM4tDaC9BN9eiSPwGUGbkEhjrFvRhJgr2R6MsCFcMECZOAU+FMNe2d6RYZtu5AK5tcUwOiNVYEiK0ZunbQwFZJI1+uOYQM4kRABcgBmxidpnKR8HgF/4ZUgCEo5jDMAauBKsAdQmsEGCaIZj4AMxsZW98IMZdI082Y8ZKF+fpUB47ExtKIE1zE5LIlwljNhauNt6vJatVcXiMMwZtGS2IWNTfoIaMELsdJyPSYXKmEYBoIARfmS5OZWh7QVO5QCJnMYpfNZj7f+FvDFIR3pOe9TI0kjIyL3fekzZ6h0jXAyBxuxefhDB7+1GM01C+c2OXuwSmfnL8C2AYzxZ/8Fka2wkP+KexIWZvyDAFbTILm1VFaZWcmQMc9CAlf2LivEamBlgdYxIaJyGA+SUMYHcYSLUq+3YbSRTY+YFDCTDcowkLwJncApnzAnKdNlQLSJnuOyhzgWRd7nic4oEGGzBqKQCKZAXKpADs6DKGX3iFHWLgN1AcvqELcRX1umCGGzigHFid7LXpSjAD3yAAaQEKpDCIVYndOJnHqFEHrkdhP2ReAKouNwihg1ngRroge6JEXQgMqZNl7wAjFgMW+zCf/zmaATGATH/CMj9wy70JDKy0uRJFLE1wilMgg2wwm02D1sBH1uNAgXAIQ7G5CT4Bz7oAZlFHEHOmDWQDGgITWKowpihHPwZIYoRKZHmRiOg21hJ5D+0libxpVuEGIrlwr0k5m1gmy/VD/hNAjbxI1Y1wl9QpFahn4fmgilAZcaVBuNhiRHuGDJpX/c1AhFICaOJn1NCE3fcwqvBWWgZw3toTAm4mbhRxhkQyddI5hHkZZaMAgdYVmYUBvVcA0L1ZC5gSZuRG158AgK4wJsylEkGGlMMgAPeS0u6GWjNoBKwJbnhS1XQBQoUjVvy4DjiRpZcgYVohgxE6Dgi4yZUW5EWKT8AA3Rw/xla4AcFYJKcdaiolRyKHampDetSEBRT4MA6cVUHMALksdOylaX0TcYGjAhUcNDFwYMcfAJcpljHWSBDuZIMOMAulaUCKVxVWMIC7EZWEQ3KqWrJNQFdsEyOkIgb0I6c2YAlNAFRRlKpBiDxXclLFg+MIujDQqwu2uFxBmjFBsVy9uEf5ufGagQqeOwWWAG0gIEKvKd7smd7MUS33EB+WexNXCJ9Pd0ffGcknux/McseyCcqrMAWtMEM7CfHtiIsPthL/GfLGm2iDGjEKu3SMi1V2IBYwtpeyORS8MBVHVoj0ACBnKPiYRBsZki3JUMxDJu2uQWs9ZhrXQwDFCGbUf+lBUqGGcwGVADWSZ0FD+xqMYGkB0LkDnIAHIqO7k3CBhBpTUKgh84YMrmbxsmJjJbf7DHIYw3bEA6fBDCD4iXNP9jUN+aGNvyDl4HWlaykmUHGZREJN6jF8OVrg6yhboYBVTSandKWUiCDMkhAAI4p/6GFwvCMYNSLRSZUMpATM0qPFKwhYZrajcxIM6xB+iEaiuXSOOpGGiCQ31jFWWhH5lYCmM2e+I2CDBADva1q/zmGDXBgwP0LF05Gt6WJayzGtI1lJp0o+NYk7ZjUkkBGk+5pbMYqOzUCTlVCBsgGVAqvUnhtte0FEVwDrLUjyjUIcYHZJpRBJ4GrkjiGM3j/w+s+KVm20y0hYwKhlidh0D+wwBBOHPetxZTpBV4Ug6VRB5h8B2RgQ7mOAvDpxgsMAAIY7pWsbUV6aAOExm82bRALcYZNLM0d7RHbBMYCEc8BLcdCCykAgKigwgikCnfWrBR9Zw/4Ay8gMaQ0XXzxwhdVwEJ0ohVfsbI8xA/gQQysQIKtABjwZxMDotDK4j7AXRfjMU4k7RDzcR8PJ6KunvBNTG08gZhJxgtkoGYlB5xYAqatYC9kHuE9oZWe7aGdAgcgq+Fiquq1hW4wQI/WFTT9AwGc30S1pJF1MlYhIwCHBi5skGB4bl4I4PTOoK8qMD84gK3WRjLAmaspn7YZ/9reFtPsoIBMVl98dAHw5SVbOAAf4J4+tpqfKfJSZANlcF+5Wqn+sgWhTnNTvG5QWYhjcHBP3ksX6C6cZAZs5Bg7zaBcWGF3CEGyXtXxIcecwAYKaFNVrsdK5gWm4t4ohNhxYYUUqAJEBqm/gBlebFXESWpN1k7+PCO2EeFE1xsm7SAOmIcD0cW/dbDt7Uav2jKsdZtwVNI/dACyVttW6fCkZZu8+dJngJ/X1uQobIA3vBlHSq5H4+258gMKhCbktOA/GAMMyLL54UWb1en8oihoJt5gSAE0rhVEsp72QVa6okBJw171SIGqstIowABeqTRA89pejOn02osiCIl9+P/xWrN1IxVxHuexEoedxsoxdAIAKVwEKYSDGLjnGu3cGXsnCMQBBvAQHouCLugCeZJnK4zAQngiYCfLE4UiquCBF0zLMHxsXa8dHb9d0cL1ZxOShdVdW5N2abtcL7CCvIklP2RAh5zFAJjwsxnJTyuJlBRyhgBDGQyhCd9LJa/t9p1BPRnrDvIalVYC0hCGFOwMIzSDpOLGsFWCImjOP/SCG9zSW0oeW3BucHAJPkQAWokQWjUVju6FBMBVyJAQyVTWkpIHFFAGXEBBCZiCpRFwCfRdobkWLu+b+CgFIFflJ6gZDzNrrn6yZgxIQW8bX6ABE6RAL3xD1FDA7FRCCWT/DJ2WJK4dyLcpK6+6azRoDGTY6gJ8AiscJFscQxiyxv3N4KsOAJw8yVkwwQ6eKN6+xSdQgOVoAPOQ9VFSr3sohTK8t/JBnFa9BQWglbHy8GUSW1UsL5UNWzJxQA44gDEwggMwQQasc1tYmn4sRftYzj0Bg7EWmW6wgjVQzXkDQxqk85k0gcBV2yaQOD+gQQMogTI4QAas0ljiiwQMT0xGxfJ8KDJyALkx1BnYwDFAgQZkyWqj4F60rlToLmvcAm52nuy4Kwl1QTHklVtQawfD6zsrHj4Yw31bNFsUgwX8jBQ0wQKYHMLB2tbQdmAk61p4w5GSJT9owAIcwwKIKveV/xw/sMBnYJxpE3ux98lbg/YRy3VzajZ+kgIUr0AqGMAHMNF3kjFkJ8sBxIEl1kHT4bF5TgquWCIWIB22RzZ6mZFDIEI/oMJdW0HaNTuD7aeD1fEdJ3se77Gx6/u+J5LaRlY28d/f/oMxPhXA2KVQuRiQZwjW9HIR/jpc+DaZI6MwMIByBwYd4PNqJys/RIBxRGvcxgcavDk7DcGW/7AR5DlfKpS/AEPc7g9qYAYmbSUrDPIEj25gSIHF/0MOwAUHWEABnFolBQY8lEAQrva1ZdUQ6ExVcPTEwQXjZVI7IqVkWMOf8UcyBEM76aP+TUDAOBNkpAA7/iQOfjM6Tgg2ff/kXh1DYjxNiSijFFRjNjeI+gbm+AQGGkT9VlKAfECGMuIDJutqirHCJ3RAwIAJAzggRwIcRbHqPwADr5pfxUABp50FH6CAJOmm40pFYKgpRBY3PyABwjAZDvTdS/JTv56UhAyGKYyq5jmI8JqJztxHC0oDMF9mMTiAwZRINJxBYuqFQr3F8XZzUxDAbTIvRG7CGywV8ewCBeAoK9V4GtB2AUEGHzBwtX2CNZTA8DBGBPRdiPFqR5rWB0P6P5Cv/u4FG1gakuDDE+AwnM0OXnTBamBWbVOhrQvqXrDrqSkFQIQ5xY9fo0oEGzX6tImfNHiT/kWUOJFiRYsXMWbUuJH/Y0ePH0GGFDmSZEmTJ1GmVLmS4isPsqrsgOCvlT+bN3Hm1LmTZ0+fP4EGFTqUKE9RN4/6I7GP6Q8fPgRs6TeValWrV7Fm1bqVa1evXq0A6IfKwJ4fTpkq2PeDaVu3b+HGlTuXrtsfe8Rx0cWFV1G/fwGLqMNLVF8RokRgMLTPB+O6jyFHhtuY7VrGT2sMCwvm11fPn0GH/myF1FQrU1s8bczUSTvAr2HHlj27aIBSsErtOOGKZW/fv4EHFz6ceHHjx0V2+ESQYSOCVxhFZBT935uCBK9/igCRET6IFi0xCv/dEnbz/CjwG4X9YKNNGvTgcODgCcbzBSsdXH5wwT9L//8mgeg/HPjZpJJPnHOOoFwU8UiKf3a5jpWDCKqEjf+mi24SfBh5YhMFWeFnOYJSkOhB6f6Tzr9/RCyQHwo/6eIiRnD5JzoNJUqREWUQiMA/eACMDkjqIhIioQqxY4ifAiyp8aLv0mAlmAoT+oQCJfnJRUIoNmBgvgKIZEQKSyJ4sUCGpuQHBRUB1DEiBjLAJ6LvLrruvlMogmgSSxpokaD1COKATopSlKiZEPlBlMJNgKyRyIuycS4/7D6x4R8nUZSozE2aG4VCfqxpQiLxIrIEDf0QQmhSfvDkiBEHEkVyVVYieHROC15U8L7rNjqDPYWw8zFIJ6crdQMmAPyngP+KGJnkweksiVBL9Qoa5ZNTCqXoQQxztMQCQDk9kp9inOEWyPAGOGNEJQHlh5l/xsyIEW3sBHS9SQ2y4L8Am4W3gGxyCfFT7BCQc8ZiIeplCoPyU0jXM64Q0MRkztD10+VGcU4VGzm+6L8U+AmmvRCXm2AS6h5tAgHsDGKOHwcs+S9FOcOTiEL3Bs6YIDPopBOfIdZLMFWGSgQSuaORTlrppZlu2umJXIJJJppoq9rqq7HGKSl/klqqqaeiEk3ssckmOxVUVojhAKfOaosttSSLW265FBBDBF50EUGXrPn2SRdbuDhKb3940YuLxSqbW/G5fUh8rbN8UKACX1BBBYz/sjHPHHPSTENNtbZa61v00UkXyjbcdOPt6dVZb93112GPfSIo7MTOGhP9g6gDM9vbOUyOTmZx1+uwbEQDHCI60WCL7mu5xUb6s9VGSwj001MFKxHin+Up6m7Of1ZJlfc1CpATmY4jwmd3ap2vZIgMDW5Wz/QjYg8/glqtKFujt0/2ZEuSkazklSp438uB+DYxIn7g4EQYmc4GEJKgTyXQTkNIgSUgYrTx9O8fKODUfSRQgD01y2B7msh3pEeR2pknf5n6xxqwgygDjYIA26NOA4vlnehQgGQE+UQlGKK9/zSQWSxSoHkC0b8AdWxPHBjY84rhBg5yKEWWGMJBDpKx/wOxkCP/YYOuPJWlF1mgVJdiU/Wcsxws8Qoj+LgCsMx0nY2ZcSJyKuGKRmWj8xEpRbByD8sIIoONUKcX0uFAuyb1IQZ0jDopgoY1qMWy/PSHQ+iryADspKsFFcRH+8rjP5KhAVkd5EP8uEa29CcRbLgIgaNYwwBOWMUBSIOUL0JVJTTGsRSOCg0uU1UxyuefBwVoXzn4YYGcQ7IhTORZAtzerpqDEJ7Z6EF23NcRgmamY/IjBxLhnuzAGU5xjpOcyIlaTGZSk9Ktk51X21rX3AY2qWiOnvX8yhZSAQZUkEIqpOgGKiQBgsihZXEFjRtbVrMHMdQBA4EDnAja2c7D8P8lCiBgymoUsBqDbvQxGX3KCMIRji2gYgukmIEV8Hkae660npzrh0pT8xTQuSaiNbXpbE6Xm92Uk6c99elPgboSg20LAZokyAuiU0kb4YMK98sVeiLCP48MT1KfYgMupBCmQanwPAbZzybOsFWK4CMNgIwjP9CASotARAn3Wo6u6oORB4nSOYDCpTWk6kDhia8gLRzOfxRhvwptAgVqnciNIGhUPy0nF8VwwI0cOJ0WMaR3JWDTSVaInRaS6h8dQFTICBKi/nzEBlpazlsLhAQ3YQRWcVzU+bI6qhRZ4EifUlA3/3G+FcnvHy6AAe8KAkdWXQQf3PpHCvaDRR/yIwP/05sRCirULkDKqwQMi5VzigGNMqLkRhEya0L8utbd/sMCvVMSQ5Y5pIvQNrTmYUUumHEisU4ks8llLkacVD2GqBE/G9iliqKTAVY2LFbag5cSJ5ICayjIPUc60sYg6zPnRuOP7eNHAwD0zYnIIFWr4kczLstZeE1rV85p1Xwj8g1bDnZEa/pHXoMaYxnPmMZJO+fU1HlTHe94J++0idfWIk+WDpnIVkhFKk5jBTCkYixF8GjbOBrluDxFAU7xQQW4IAhd1EEUedsaj7F2FFvcjRB4aFxagixlNU9GAQowQDh8YYXKDWMs/ZgnkfEsGpfC9HOsoSmYAR3om+Q0dTU2//ShEZ1o5CCsSAw+ZiPS8L0AeccFknKeeg5MRI4Mb7kFWuaYHoXivX6XINd4MUYsMYBi1LI5BymGYU30LDQwJJqNYMUppoHqiLDArAghgKYtEh3z6KoR4RWOt0S0HlozBAFBmpGNEluht17aGtpwJkYmwYDsBPcgxsAjSjKLv4r0whhFBe5yrAHij7Q2VmZqxBvSB2sbyUGxm8jGg+QbnRTRblHq+ZAM4KHU703EAaVEEhcpItWT4UPAkjqPBLwtb0aoetgV1wgb7ISlN/xP1CDpbsWDa2yJ9MyG6VnjdZQhsYtIYQ3tqSVBkNCRzH6qGNOQeHdEaVszoWCX1JGTFP8QUDzlTiHX37Hj9yzBA9eyLJeQLWPNIiLg2mlpFd7ECBNQ6yKD4AAfz7qRhiCSjeE1JwzJgjU+3lCJjOnqQxrYo6LhHne5y/3G6RT03SPqY6XEEyp3zvPfyUYKK5DmF/xExQxqALkzr5nxCGVKBfyBgbzdbW9fxntsMHAYiHIhDntwC2UYH/rG3cUAKyDFClZguZcyGfCt78qePSdTP1+e9jYl9E7nnnvd7z7uRJITI+SQK/coCcMYRB8j1hAiZTNnF9+eKqdzVVgO2eq/zWuw+wCE4hSp4kgYw14NsT0JeCRjGQ5+EUPA77EVSeB5f+KHpQY5amKLHDiTwOR51qX/DHlBO+OabJkS6IeO1uqAmKN31mDkUiLchitHoi6SKCQ/yEjDNMJamkcDyAPWGGEBdA6X4G95yMMYLk35CMIUjo9OjO8fhIHpzoP+MIg6NOCP7CQYGkEVSEgjNuAgtMT/+CEjduAIXMTgGqEDzK6QTuLjvqvYMqJmvu4KnOq89EBP/usfyKDdCoSUDnB+7EOTlGQ5bkHeOiYDys88JkUDsO3A/qFPtKk5pqTsQmxFZOYFaychmg595GSJGGEaiqGrCoQFIqJGUAz5XOZThqAObaRZbugfgGF4lmOZ/oEIMQINqVDt+CGAeK8SLfESWafuqKb2ODHMkOLH+C5sXG8U/0GDFE7PNAAgNTJKLTQq9DhKphqjBjavDvRmbzpRNiDKH0RAEGwCCDzPMSKnFV2xoNjCynwAD2IAAFDBC1JBKvSJFKHRKmCvH2JKo0LnFrGRb25PdTCxG73xG51mUORkCBoMSVjhXYInTIbAfg6CFTYG2DZieHCwEhAg4kCieXDJOZgBF6IwIqDhU2BkOZpLr/5hU/6E1shQr75DD3BphTjAC1UE5PrqOG6EAqyLPT7BAWAsjxgh2moHVdRAOrxDXjoyuDrsBYZJJRTQr6QgBRCF2PhBRkSC35xDSRQCOmzkDyNFSZQLWZyPY3Cl4nCJA8wI6p5lQ6QjELDnOhTEr/88UCKawCR/sEACCEhQTE6UgUr0MAmtASALYhPSTyWMUHzAS162KgMSBEEoqxKarw/lBZIOZErSiB/o4LKYp94IYgCWKNiCRNuQSXwqAdbscBIWIJLOgxH1LX4K8SH+4RZ8KbjmELLE40YsgQCkEjskIGYwBSMWxkVuhgOogzv2Uk4GgtNIECn/Cx/uRYzMgwQtCRxhMzZlsyM0Mcey8Tb9Qu+AzMpEMRp9Eys4B21QoQ1GoHGewnGGcaMSxxAwIPJEoTAmTxRsATeLggv8wRYKRy9EwAmA8aKSM8p+wKOOcSpWAADkbAba4DejcRqrcaao8z1jYxtncz7psz5JIkX/HiQ9zIMh1iBbaGZ71GBVJqUSoGAkOE1ByEgkmoc5KGDg+DIioEtEhEbciEs6XgBQDEJJBvJJvIkJKAv/1G3/JBIJjYM6emm/KGs5SmAjAcwjFWSbOAAen6QkBbQgVgELwU2xFjBHukBoogkBrmC7OqIX1KDDzIMFWFQijGEZBiwfXUA6jK5faOesciXmEDA6UrJUGMEb7qd3dvTpLpAGAPJTRus1TwhAfHBCUyUJz+pFI6AF99IkxjKTSFTXdIkCmBRLWOE9jAZHnmQBECTZNiFocEsjFJAf3gAijUY1vzKOnEP/wOPoIElCsWNKjIBj9sVPdSkFkumpHkyX8OhE/6JDAwdMRMrUe2bkCSQJjlIgqYpFlybBB3eFHjuOInxlLg+CSR0AKe2zV321G2sTPoX1J3QzFP1OPdVzBUYKn/rBEzwKbrzzOzkKBFqhDnTRFnRhbw5jzIYVKCBKOv1BFxqqDiqgFYVRWuNGozKKLWpA8ErqNI4VWf+OPftsH66xW/H1J+TzV/m1X+fThCLCGNblQ5yjQEdufpgKSdZSAqzu+e4DUB7yPyQwIxbUPXIgq5KUjiKAAhVEZ0bhDznGUeuKH5pARgHsHwZgNRtsT+NKRHutTosjqyDIZbDnGPavJBmsUQlCWPoFF+K0exhhfdiOHxh2gHJ0V1pICmBFuf+qZRM2gF9CwhlG1FJ+7yK862YOokER8ET+Ixdskin5Qf+WSGbQJ6s4hN+wyHmM7Tt89h8mYDUZYhSshQn+s+ekQAqK9Kmmy4GWjyf5gQY8CSI7Yk4ZDGbXCrLCgGW2kB/eRwom1up47Y88TBjssiLCbULUIKtkNGbmRBqQRGcIomUxwg0QKVUYNjSh1Jn0jQOo5YPkCFTTsV8YIQ9XjJSMYE+Gqo0QhMHao/jQp1BK8z4ItB/pRw+2jcGE8Cf9dXmZN6iCNV+ht1i/pu/kVV4BQCpIygA+4Djbol7RVXFAIA6wNVu5IBfBNRehdye0FX0FQQTGQKag9XvlhjJUY/T/WoDJUkFZS6N6W49eZc9e/yx9Bdgm9rV5DfiA4y48qIMJECJElIQHToY7Rq5ZQmtEFIQZxO8eoQ95UKiI6kQPC0QIanWAKg2QtuhlNKK1YPBAmq1WAy4iYOjgCGID4m9E6e83IIIMvJZC2kUIe47/NOlTGoSD1MuBlC6C4qhERniqdNSvziCazENrG1EkNGBVdAUGUtciVKFNCSLSGIlI3GBgHIYfBGVOAveTIoIAe6cpuyd4jA8elrJdGiEZiKRWTUESdVAjjkhE1E4YlkdwXcVGvIssDVe8oiMCPmFCWoRC3jR3zDTBOk0M/ZBijSpBHEB5D6tUTqF3BuaSHxQe/0pgFFihJp9nAQyLbE8EHhjBeF0uVSCMkeaErSouQTK2IhQBiPAveTmSOhJxV0aBhr2p41Rhv+yHFZKXeBE4mZVZaZ53gIVVeoOMevn3N1EhFYYBDGJge0cPbhxPfuXmLu5gzERgnA9DzMbZ8gYYcAQBcPriKKTzBqLVm+e3e/fAOEdAzpZ1mgHPf60xgJ0Zegt4mQV6oMdJCbeHCFLURT4B/LhFgv9BPxmGka9t0zhtFLTLhKBWOqoPhDeBj4hL3/5BVqmUm8qwA6zlAZ3jCHC0e1TEEjgsEBNCD2r4ZW+4N1LEFNytPZaj6mQUsWpnPdSIamWGPJ4tAnSUFaYJmf83rYkngte0qWUyEpZBojA3IQcVCMTkDeMUSEFuF48ydRKqa/kk5RNk+tQkgn/gNCIcQI2eKLwa6cUi5BNG5FPOgBGMZjOZRQqMgcAszoHS9EMRAlLNUE4FGeTKckag0EYyYI/3C4M5qFZZF0ORxNQ6LtwYwtsmmpm8xwYSRVyURHTHKjrWEUbiyEcgAlPix2AMhgYe83WdjgEZQQ0agUkPjnL9Q1MrAiIiFD+UBBhWJIMoghg4jQEsoesqF3e4T28B5RhEjKCd+7mJo5n/mTqhmTfjVZ9XCp/7oQ0AIBV+YQVSgRRiAAQgR54L6sz2AAhEYDoJB32nmyhqsQe+Bs3/Msq8JUM1PsAAwMAU+4EUlLGkOge7NYef3fO9Afo2dIoboXvBGVxpZCY6iMFACoKtMRsj9EAElysDmpuiS+wIPGmJ6aurGEIRSA48OoYcsWeubaBfqlajiQGXbbIRnhaTz3p7ks5+kukUuKOhM9mGe4NXHblQXqUgSCxBqu6HcfZXrkNUPK4JCld8mgBIWhzELTeIl8O2LaHcMg5QIm21PCI6CKQRpKtAdnVmBOg/NKBdPotJ3DCW/2EBQoR3CYIFlLpInkeTwquAAKQEOC0NBMQLQxNjxHgH5aqX9hM7KFdMLsu4vrywj5D+vk4igvc8RuHoOAIXpjRVpgV5DFVH/5fBrPUqOrZ4QhXENU18Ep74MhmCDur8HwgEdHvnlR+Fc/8h08/DDPLqKv/hGGxtNdVjAqajg5OFEcJneAzsIfoRpxfUvx65wZ392WnzJdBpEw38NqtbyAS8yEghn/BJWaXCCrTgOJHTvueiMVTjbVQgW22hMHSx2ocCb+JBFKIADxyDoJqC3B/j3D/gAkhDWS/nF5TsF64720ODwGfP3bs1oKF94RmeuxAMiSlkDUx2Og7I4CgkrEJCHmW8xjUY5KTBaPXqP5DgKxfiU5Dqw1H1H7iU6UKkVjQCUyxhfdqPHw6Qfpopj3zcJCDCYFJkUPAzOhigkm202X16aEOGFf8e14HwIQ9RtNXOYBoaqLhJQgFfQCLW52uJ9kkdFCQw6UWZkgZAVUsZARpecozPIFuC5zsGwiBg8EN2AZDPOhfaQ1y+dOv/Qeoeloz6JbMdNIa3MiM2Zavl0Eqzj4PwOpAZYZDptKaj6kH2GDuO4Ewn1mA6gFNoTVduIR51NBvsnqVFHWztxNTHqlQ41kcbIdc+IhAkPFUik2OObhJYd1cs68XM3GNuASBtrSCGnYlspNjv4xN0q3+iUNn1kNlbveGR37mlG+E58dqlmeBXagtIQxmnQp9S4RKsbNzxPS4QCvQqIDFokcsGh/mJ9Sj2hhA8L3G0f/unrL6RkaQqZ7//tx1toL9sDB6AyV9YFT75+R8g/gkcSLCgwYMIEypcyLChw4cQG1r6Z4kBv0/8Mm7KyEahlH9UMja6mDHjv0mMIJZcKZJASooR/7HkN3LUhJO4FKacNJHATH6sNmWjyGjSwElGjYksuXGUA5gIX0rhSWMjv1EZK/HbxAjfUYMpV44UeSomQq8D4Ql8WZCRKWsalzZa9Y9t27obaMrdeCSm0X8LNlrlp3VkNmP/esG0xDOm3pJaNwnDN4mZhMEZc/FrIHDiR7P/KBC2apXYWqMpLXV1ULLR4DQo7abENUkr4YysgPKz69D2pkZj+ZUtiPolsJ8Z3UxCqzMloyPBW/Nb/2hMQtaxYytZ+IcvtWreDp3vEiuy0XCEH7v/u4KcH5qiEgXi2Go7eBfVCh+vrASss866/6iiF3YZmaIQLk20NkojGPFDwUkQMZAbSyOpAmBKzL3U3lN1pZbQRDhg1AhWjw3k1UuordKef179hZApP420gXOg1WjjjTjmqOOOPPbo449ABinkQK94IEsVO0DgTyv+NOnkk1BGKeWUVFZp5ZVYZqnlllOK4qSX/pCwz5g/+OCDAFv0o+aabLbp5ptwxinnnHTKSQoqK6ACwBaoDENNBWUq4MM+Coxp6KGIJqrooow2augPYw6qiQj+cCECBlz4I4IuXHbq6aegOimCl/9cAPEBoYPu80OZjrbq6quLmqnADeGkskI/AKRCihVgpFnnr8AGKyybVpCiphVqtmBmqvs40U6o0EYr7bTUQhlAKbCUssMJrgzp7bfghivuuOSWa66PGAqUQyXAZSQiEgnFhgwrhW1SyW/8MOBYe3x8ZFROKlE44nCoKYSfMiM1olnCW51GUEpPXPTJRhNrNQBSEx2ElBSfRXCbVRMu9x95ZOGY8UvOKeaVJU08kQMNHSxgm3RzAXiQc3kRmBUaIkeEjzLuPkbiJtIwk6N+NG2ySV+AlbSgXnQpJhBSLjqEjxQZTAzZSMsgM5BdUvBA00iR8eMAI5ZMxNsAQW80lgb/jEFkiUaFlXTe1yf9pUF7A5wmBXgFWSID2eQthM8QhbHLj2ajYGUGQhk/JB7JwN0deF0iEzAzSx2sJdBnUf3jU0m5ZDcU4AMhrRV/jPz9X0oCMvyYgTenRICI0vEDDH4PmZKwvWPzYyGNNuNTUXsMeA1h5AYZZVHujVSi2l8o1qUickb9XXBCMM4kI/Hnhi/++OSXb/75MRV5ZJJLVuv++/BPC6Y/YIpJpploDqv//vzLmWYqqOiVFawAiGUxC1YITCCjmLUOXohCF6IQhSAeqKn4WRB+IrCFLUaFAX+MoFCDMpMCR0hCQu3DB2X6ARbAAMBiWWEFpEhF/2ZIwzkV/+tYyVqWoZx1wR768IdVula2ttUt9BnxiEhMohKXGCSkCIQNWZEOFRYyEQqsTi8Y2UDVGtIefqjFZhHxHk0mEDnmFeQzaFOaXurFD7QUxUOWsABk3KYVMDaEAO0aS8UGErcthiV3NLEcaOLGCAwxogARGIJoNhIZRj5tQHRBHc6Q5q4OmDE8jBgCbkiUlU9UohhMyBuEHBMdsliCPdFbySeKwQzm1OgjEYvLbfjRhK/Y7AWN4+TipvGwhz1hZpujS0xcY5VPjEWQnTEKPBo0E1bgQi3widdaTkGYzY1EIfBgxBWKMZagUOgIiEkm6l43HuiZpyFeKUF7SgAwzyUkJf8pcM1+MrIMhqguI6Y50TsBFLvHjIV2zROIHGRJL+BsICas2YpVFDc8m01kZQTAzEr8MzWF4IMBJJJdLp7gouox4nrN/AtKGNI9CvFjRnZkokpXytKWurRH6kOSkpgExJraVH5fapL9VIU/X9Xwp0CNEym2MMB+kMIAH0AhCk9Ywqa+aqk/AAEhbMEFW1SKfl6i1E23eiUuYCCDTdKFCCpQKEiRyalobRRUy6SCPPVjBjJsA7KCStf+3bAfc1WWCMfEQ6769a+eEqK2uPXSwhr2sIhNbEwsYQ1Psqswn1CeQiZhg7HpkR9QGCdCkPMbh+2LZKtQGxUr6o26NWgj0ej/EB+5w4PgZKcRwCAGME5B29raVhjA6AJtYdCazTUDc+7EG8kCySOjJIMFbBDMVlS5XPLUTJJ40Y9yO6DZg0iNEdGwzkXY5UnIfMIGzdiiSqKDlU3cJA1LIQyDbiGQnLRzsXVhV3BsU4KdDOQz2nUaP4RxF5sxYERyycgLEhMR4AUtI4LcSUq+0Z4HtahF6BnIBGYpHYZY4hZ6sYpmmIIAfRH4kgyZnDmReV+CqIKZLHHAXyxxNfHijRHqvcrqPpGLuCWEklgRJlRuxs8BpRegB8EHhjeXkVEcNCIOqNt1hHehqaUtJUhoDzFOIYNTEGMCts0ylYkhGmPKE3i7yFBF/z+KnE8QBMQFKSl5UFpdxbr5zXCO845iyj6aAvbOeKZfTsP0qJ7W9c9BtcIv7gQGSSQVqic8YFoXfag9GCBTDvSHLmyR1TzjWRd1uFSmm8QFTAgqUopmNFo/negyiQGGAEAFsnwK6FbT6a551SFfn2XpWltasESUs653zete+8hfjEhBboCTSn6cgSFewQEjFToiBKD5xj+xV9xWFkaT8kMGHlqISGGQsGJvhAFTMeMObICRhb62i5RU8kq04cTgem6457yRaAfQgWLQZzTLnRlwNtGghEUydIzIWUkmVInOge4haGEBc9UbnDXQ7uAOQZpVVuECCfgGK43wBncqKv8QfLjSwv/IJhRIwhI2GMVFRgkDZKJ4UI+fhC3G8xhJFLc4IkAc2dKZmSBdxLL2TIAtmnWRDCi8lMnC5AyVmBDJZZyRDDQDZRERcXor985ChvwfRCBySTiq4IWgTSb+fMwVNEtJjHShegAPkI9nh5C/dOAqNHFsRshw9d6heCkNpZGL8sJZWVJyJpFx7SiecBLRQojMyNn4KBWiZumw2deQj7zk30znmdr68jWdX/36fCZWu/rzwnKrJPCAwrKG0KyiZrQP9gCEDjrJq5qC4Pwwb1OrYsBLlPaHLXrAVNSnPq0GFNQe9vGBGPAJ9Mi3obHwmsO9NovWtI9+TXFN2Mn/W//62IczajyGu+Wi4YuQE4gSlqLkFLSZIO1pxMbPbxDvbQTbKQVLRWVQH5FghENxO9lxiL7yUq7EXmSTSkpXCVpBADYDDx/3R+lFXDgCD1KQA9plGzQHd1qhS3LxbzwWcOnWCBHAfme0FgvQIL4RYyVBAzfHRdFhG6sgIFrHD2XwEmjxbJPFGOr0ExzAc2thBAzSXBnxFCjzRkZhCTRQNyPhNjQQE4zQbSwhSJEDDwn1E8AAOobXdvDwAjRhTdNhOP9QAHCxXEVoFWOxBhziYuREOfF2EOBnPRsyNefXHQigONHRCB52Y/7HD13gcq+jdrLzT5MFDN2nG5/AAGSY/xAO4DauwTB5t1oUITPodogSJRbsMhgEWBL6AnWHB1Iz8RIZM4j/0HhL8XjZF4qiOIrjUnntI32oWC2ap1Oclz/J94pqoiv9kAoyhAqoQA2pAAYA0AaXUCbO93sldEAhVCgVwCm2EGmpeHm8EAUgUCigNibOGGrAmEDLggcxAAbDIEO/AIuwCGvNxyx9lYzi6D7UV0SkeI7omI7jki42gHEUkxFD4AAMYAr0WI/0yAAEYAryyDBDww8RUG2J54HtZ20ktk+YyBK04xw0sgqysxWE83fo9hPYIDUgpoD6cYYNgRIn4iJXAAwpiBEYoW/tomT+Fn+eo4F1CGThARNqMf8JC7BywfAYgwEDvzURqiGDAvF3o0AB1rA5xTQEzDFSoIE211BNcaEVKeBOE3EM1RQcn0CGk+RaemEhn5U7lmOJnlgSUQgT4JMQ1CRGhhM3SmBv+tEgGKEZn3BkAHJyXlcX5TR1GGmQ7ZEMhUQjmjURp0CSemEKZFeHBdlLsLN2fKgQp9CQJaGSDdE9BFIhTdZLBxmRkLkSE/IU1DNmj1kS8sc9MXJSXamOnvmZoGkQpmhn41iaW7KKfHY/nceNr7gryKJq90BUfTIMeuWL09hUZvIDgsIsJFBBVqVVpglYokApYqAAujkorAKNtxmMy6IANYAKM0AKK+B5rNlq3tj/D3oFjtAXnNzZKeUYmuAZnuLpEJOAdJCRCxnVRW6DYgxTCWYgNRG3IgJZEGIkHFH3D5dZICe5kLJjG7kRFHUYmSUhNZMwFfIHb3+pMZ7jFW6AALMklUmzH3dXktCFkj+BmA8hWpMwBMsAhnE3GDEpAULwNWm4WdExIbngn/q2FQWQEyezeA1RSH+xBpw0GEaQE5X5lQe2ClAZXVLJmFWZXlfpTlmZETZQUUK5EDpaOEYHIUJgb9GTUUT2CUPQNywWGyf4Ym/pT3EZOvm5Gy+XkRRBDBTGMHyZH34Zoz22h/pJmIbZphChmAGWiI4poHa6ZKNAO4aXIivSXy+ymaA4/56COqiSN5rdeahUgpo75YuuWJ2gJ2hbAEOp8Au3AgYqICjJuZy4eVY+oAmShilNMnuIWlOU8lV/YCjGeSjSqKmukps/UA0VcEPU6ah1dZ3ZuUPbOaq6KiXfSai++qvpyDaJwxQLyBIiEhkiOEsPEjABWSP1maDy96UJqVopwZCUNBIiQmzauq3cyq185GIW6VrQuhBysDBqRHIL0m8yAAwLQAQHBkkmeSECNxMYGmLc8Ub/gAxokBExWRK40y7W8ATv9XH0WYcWeBGD0TlWN1KcuBB6MEuDYQPw8XX/4KDMpUUAN68+RpUAaZX99RJFKjzRFE1KupkW9TkwoQRWtP+DlTAKjXQbn3AGBQARUsel41qtfQpc8SqUEyBPAXamdPgTN7umYccP9ToQhfl3R6uZYceYnYmzyNGtUju1DKMMJ2mZOYs3TGtSgQqsXvu1L2Wou6qritqKs0qrQSVDWwAGVoAK/bACMCQGH+CLzsiqCgQpOqQAIBAHIkApfQtBY5t5YGULFcAsqeJ7dptAKeQDnoAKvzBXaAtotiprzxe4luskvQq2mru52icQCfVYEmpZ2wqz+rVshNGw9CmfzkqQ9ymt+wkg1jpfizNzd/oThbdPCCo3KyYFQpAdpBNFowAFEWB+BCGBFxivUXmhMZFNBpoSahFH/xqHo6AZuWD/BA+BNNixOpc1Ip8gARfDcfPpH3JUH/J1bDD4DymAL/iCFQxQoRqLiGbxrB8rECHbAe9FsYRpskYnUv8wADo6FphhFRTQN7iADyUqf4ywpdjRpTz2pW70GTj5D6eAGWbal0KrpoHJpkarpG+6wREhpxvbmHjzpbUbIxvxoh71pZn5p2LUtZz7wjAsPmJ7udxZtqrZqJFbVwC0AoI2QKlgBTFwaMiZuCSUnB8QB7ogCHWQe8BJwxZEQaWqCSa0V0tFxApkJh9gAKmWw5K7fLHmfOHoxLqauTFcxmaMRGixAUoToHcnmWOzYbJ0f8xqu+GbOqxLs/jZHtNqddXakARo/w1EsAG3cAsbUMiGfMiInMiGbAkGqlq9lLs0ixbRYA2D4TZwJwEbYAx4OBFGQXQUmrEQubQMsRyG1wRrQIL/dxsS0AStQxloKhZq5LJZYRvddVIGEcEF8UWWUADbFUVA0TdHMb69xQquk4HvO5Xxe8daC7LtwQOK2BBLWmEhVqBhugGyXBj9KokEIxAHrKVmOLQq7FmaJQX4cD31NxJAa6IXbK8ZXLSinLT+J8oHAcLw+7R5jByKnM/6TAQdQMjJZDN8mnh+Os+A2plnfNAIzSMzLMbjaMM8tZpc/GfFomqzmCek5wOCUrdW/FSpMihAwAl14A+uJ2kMfUGiwAu6YP8pIgAKhwJCG41A1bAqZgICXgAAEV2rXvyNuFrSY4wtg2WOCR3UQg0uf0FNtGxMkwh3P8FMI+izWnGE16u6oCG/eOy6F8KfErcJNlOXXN3VXu3Vo9Q6ZhSurTGuZ3Z1Xym7GQEFwEwc3cF0x+u+oWwWaAHBh2cMZqA4yxAXJBKTy9DWrzxPE3IZrnF33uAC7jSfD1UXouG7bfoSNmC8NME0oPyjTBakjzGkNhOyRDDQXqm/UQFxqkEZT7A3K3cvS5cBJ8eJNbvA4NynbtSW/2CFzmW0FjwTQ9vOOvPOHSzPBkHPyGzPX/rVxF3cxFGZl5i17vbbBR2vQ/3c0H0QC83/06jo0Ix6tjfNP6hwDzJkBbnYDTWgVHi7qi+dKMyiABUgClbVJHXACxxE3e6TQcYoCpAQBQcwxUxV3q4S0zGtAAqACNuY3UA1uWCcq/BdmmQc3Qq+4KCBD9OQC5ZMIWvcrfYnHfhSGFAwxzPh3PakzCtp1QoJu4Y5Eu3GI2jjR2C3gAz8H//AfVg0GEPQcZ7TvCm+mBiIwBq7Er4dZI5MEDlhCmsQHHTEFHSRpAeBvaqUA0OArVdYEjyQHjbSGGbgWq5RcB1iFMSgGffCSDzQzSd5zEDasUI6v53YHm/gL1qbv2C5EGjeM4wxABnAg3lUE5uBwQpcHq+NHN8AFQRL/xAuAgOVwEwVHNhLiMF66M4crLQxAdxOm1JQa7s74koprNwcnpXfw+EMnukHPd0HjnnW7WcC/lOosAWUaivDULj+bSi/qN+MkqpB4A+8kCnvPSqZ0unSQlVNYgviEOtAMHyPgrisnijVgNGJ5gNjEOo/ReDaaevBmeCa/uzQjjdCUGTb1Y9dxCBmGTwrZw0azhKYnh8erqYgTq34KTvM9IPFne5czWPCBUgrHjoTwQFyrhtokDb+ATpSMBH1B69ynZIx0U5fJKOqBQ8FwAZFaLx6ZAE4ea0i8SApsEZB8wnWgBg2KZDU5rnuEh0y8A+gA3iNwCGVTTOXLeaZTeYhy/9f3KEe0AzaB2F4aLE9nUjJM2FMGbEGxsCWAHfnY5PnP0F4APIRaOYVOWFvgr6Xt13o7Hzou53o8bzoUxfcjn7PP6HuVN8VMIESyB3QkN5LW7tmBh3tYP/CnM7slvbpEI3sM6RqYBAOAOAFAuCLhkveVkzsqhKNPtADGkT2N4UBIwAprCL3wU7Fy+IJbYCNKzAMd4X2v6LsO6334ujsYR/50G0U61Ks/EADqhDIqrD5nL/5HdABqtABRMADQ4ccfOAifW7HzTrVBIm6MFitBnYbWoELxayzXfATdZT66JLiF2nWBCEFcqR0dL6sXldKn2zMcy0kTElkyrUG9lRKFcj/D7sgEA9LMfPFXhxfx1w5CeYqEnUEIeNn7eoHo36eEnyHNJ/Q2Y4hibbBhEQxCabwiBkhDFb3GYNodX6I5H4BdFIAELjOsOLHbxO/So0aFdxEZBKjfxElToTIaFfBggv5KTw10eM/KRAnWcrwCeNJfgwsRbQE8aPHSf8Kjjr5aaGylxM3oizYMSfFfxBV7dSo0VROKRGHIFxYaSc/Bz9/OnCaMONCVUG1/lu5ctIbnhgn4uLqUurZiC5jMloVtuBHsy9NhV24oSJavHn17uXb1+9fwIEFDyZc2PBhxIl/vvIgq8oOCP5a+aNc2fJlzJk1b+bc2fNn0KFFaxZVubQ//xL7VP/w4UPAln6xZc+mXdv2bdy5de+OTYrUOTD9Lnxo7UP1cePHlS9n3tz58+WtV682DiIOF1vYR2/n3t37984ieKVGDt38efTQk6suvidJP1RW+llZwdv+ffz2rZCKLb9fi+KOc6Id8Ao08EAEEQygFFhK2eEEVxSTcEIKK7TwQgwz1HBDxRZYSCGECgImqaQYMfFEEz2SwgK3+CEjoqTOapGfrfziqZGDuuAKJKnMwmUNgwqqxKSCpGhporWWwtEpjCpxYaULITpJo418yosRfP4BJkghMXLjnyx7pDKjjVap0aOKNngKpaMmHIkFflipismFlolAxjGbamSIiP/weQIjjTZJqJgBXAozr5YmWeufF9YM0pm0yOCSSZ9iygmef5jgxyQmK6FpCHjiQmsSg5h8ykqJLGXEEm5aNLMvYkwFlEa+LE3LEikGoIAfmhqhiU4Eptkxp4oumnWjRlBFMyZL1XSLAL3WsqTLTRniJ8afHMVIWWK1GupDMvlpM6dJ1KzEqhD5oeEfW/EigEw6+cnqrogwjYiIFqFV1TC1gmrLLbikmutGfuw6k0OEE1Z4YYYbdlhDxhyDTLIEK7b44gNP8+c08vZhzTXY8hN5ZJJpo6af4GLoQTrm1kvvZZj3ke4HmVXbAwheMLAFY557vlgEf2zBZB8FXI756KP/jS6uhxhmgI+U4EqWemra9usvNgBZ3mdAn7v2+mvMFmzwwQgfNvtstNNWe+20peCgqXDN6PMnfKCESIgWbdDqyGxbPHivGzdJFkzCR/2H04I+YVKCFCliBJdbkEWpEm3wYaRdCaU8tsparxB8yoJ0/BvNMYkyU1SJ0tS2oHEn7CUCTjc56CRp7M3JUY2sMWbViI7IZSeaMNqAsKTUCFEjk3JgyQbQ+VFDpJ8g+nN2JmU3E3O0MJK9ktm53REifAhyaxLb684Jyn+O4HLWvkRNsYBdefq9ERweij4oY8PlCC1LYnI2LBZ8BHtpiYgLUAKiUTQCdR5ZHT+8FzChECVc/62DyzEyson5baQD7NoLAwQXqJ3Mq0aWsNw/eNCiXZQlLQtsX0TW8q+wBOwnAztgwejFNhzmUIc75KHDIvaYyEwGbEMkIng0xrHjfOw1VGNiE2kDBij+ogY++MEekHbFmCWHZsZRwD5UwAsRiIALuuBCEc1oRqCJIA54wGIb3egDBfzgEqgAQyqi5kQ84sdq88FagFTDtTMGUpCiEZuDINRDRCZSkYtk5ISUsRPqncsIl8MLCcEkAbecQSvmY+GMRpcXgvHjCDeUCgmNESSnzG4URyAWPuSQLsm5CHoV0ly4OMeXCDSvIAFU1FkYUboPna5bjFBT6VhHocYtAF6Cwv/IFaTiKKtYqSUO4MlBNiEBY3RlLw/p1xVgGaIFBIURZzCJRpzCBxeepQmSI5JJKOAXZm5kdg70iFeCEpMZWUpYUrFVW4LHPsJAxBgSaARBzlUqfrwBfS8pVvP2162JOGCeKNlA/xo3wIm4AVBO0cirnmlMeqLlLt96ilG6hQ8WNcJUC9kEnzCak12olEjnwopWXNK4fzTgnyhRnqpY2EIOssVvaBIYXWz4yUYmValLZarCfjgxIQ5SqoM8ImU6psSQ5VGrI+uDFZ5RgdbQzI1jhU4XPVa0fWQBAyJYa2k0NlW4HkgXlBGBGKwoVrLmVT1F80EFSAEAK6Biq4PFzR7//ZO19QAyrosdZCHJ1lTIRlayk12YpqrylFEoI0whQdGJsoSPQ6kvLJsgS0hYcju//TR7NeQHMNC30BlCElCf0INUqBm8hRDpGBmq5ZoGtxeSHGSmceLHAFai2qAAs0yfVB1IKYgYs7iAAxihiU0KgoOPHnAUE0gVWTjQq6cchAh+6dc9NaDS4/EDBiRkhPgy8gkJIIOAxLIEPM41TyLxo5d6mVYjhtuTnBxKES16gjhPC9EufHMnhbEUDpqErkZYg4PDzF9Jf/sTEjHiCSDlxxCYhVOp4ABHa1Kcaw/1kgY+kKgRBNdTnkvASVBBIQv53UGBcWJ3JY5KNaVXV7JE/023bFAKtitMv4QKMKLGlmAGQy5lnfxkKEP2qUFkbJW9VlXUJLE1SyRsl3cDgH4IoGgKMKtezWwcKrJnHaLgAhdEIAoMBM3Kcx6NKMK4MxWYWc/OCSsVDQCGLaTCy4OeD3/4+B8/bo1AdGZ01xx7yChHWtKTnjQjzJBeJnHgcpQ830Qw9T+eFPi4w/qIJ5vcN9A1Qkci+WmYGEGGomDEJOP9CTYMAiLiboINpEamTDZ3YUSdYsYhUtwaIIKt6Cm3EcJkaFCKGZYXH6aXkyhBLg7CUoboLVulcwow5jsJB6crt/zAJq/1UpEsKdOaJ4nIn/6JIyi8dIUxwWR+88uNvv9QaxTdqyf4gjKNBI/WCDD5yVpg0GIyGQYek3DbrHJbiWv0CH8OBbZHsnQX+7rlFGYh5USg1IFPvNsqG8RTWFQMFBaX9JgvgRIzhESkeU44L0+YHTNBJEJDnXYaHO7CxVfVv4Cm88gxTHJOaAg6JlNa6UtnetqmTLFGR71AWL7qlrNKaKzHpg9JIA4c0bxnsqY5OQe4Dga4IApe+KOMUmf7ZXjBBV7YQhBcwAJewa7n5FDxA14IbNYJa9g+ak2xbSf8dx5dtqYnXvGLTxsFONpiFFhi1MQaCUsYAWSeVKIDOe9kagFzo4VkY8I/lTxXNnDtjfKjAajDEki8gRJrrmH/GjjOnK9tWXG8ICCeBx0FMcCHbIYqm9kQfDZPol3ke/5jAG5RdXZP4qlTJMVeWZruTNy7iQ2eWiL4sN9ELJvelFDbWhqRw6ICXK+2IHwZstwLPH6nYG6txNWgRgkNLEX7JHuDo6ADKsr/AY8cwCD/WpOouB+LoLiTAxNKmobq4wlv2CetwKjjQoH1IS5+sADYKjWQSkACSrlYExd+woVcQK8Rk6cykLePIIBgAKGbsykCChUwaUCUQAD0mSXBMDIY4gkZMjqjSjrG+0EgDELAeLqoKjwj5Ayq0zKQ8Tu/kwQ8aA2zKg6juTukMY4PUAc58wddeKsjjDoRsAWgYTNb/ygCKjwzKDwrH9CCYfAPJswjwEM0wVu0LpzDzzg8IbxDPMzDwYgX6kKCrcA/yyOg5QuLSmCDi0K1GNI+FGMtVmicDISx3jmIqqi5FFAUjmu9f4iVxLGWSsCGR0yM3toxDgSKVFsINOA0XxI+5nK2Bjq+wsCUIzkD6toImmClbXu+KsEcRsgBppAcX7GGApCFvcCpLJGCZJicjbAAfKDAz9EIJbDBl7CUDJgn2QmRNAC+s7gIg7KWkJoI4MsljbOfT5wvmZBE/uMLnLqc+/uHi9AThHCKOzHACisK3PM4iVgJKGgRF4gRZpEKeIAB7SE2fhACVESxDcSLkZIgFyu4iP8QBvzih/dbvb0ogUkhE5wjoKTAxxYRgpXAFBQ8N6HLQZTYQbnowY7TQ5RMyaYjQjpsSdN4ySyjjiVsQze0AkETLMG6hDGTGa0pQ5hhGZapgJ1xSSO0BVsoDS6oAzZSjS7qSZ/MIo+hIh/AguBAhRWADVRABUOjyZF5Q8QSEDkkSrGkDDtUSbM8yx+0J4kgANxCiScIkxLSC1msFjIpBu4jx1LzPPLSngHcCQcgC3NLne3jFU7cCAk7C2dJpXQpAZljCWwEDN75B3PaCErpE3sivXniniA5hlUBRHaJiQJQHJVbtlUkplb8i5viJ0rKknz8pkogBudDCVQJkwIoBp7/6BVacyFF9AiAJEziygB40IDLQghriAnP9IgI8JQuYSkOqBFKQp+MjIkSmJ2ZOggZoJdJgMv/wxuI3ImDUqDPRAt8YIDNWTADNJGP5JHEoZOQIzkKQ0C66RNLGYr7ChIcIQP78befaIZPEM2EGDEJGEeJSDGE9BaFNKnz+4cMgL1ry4CIIIuuQB1LWQCCMAnxcQr7e057ZAQ1yEy6lINvC7qgEkl2K7qSXLKTREsVXdGlYsmx7MIklEku48omSoUtsILgWAErGIGiYQ2iqZmnPI8fsLvyqAEwetG2EwUl9QcxAoI98NEgdaOmLA4/AANSQIUtIIX6YEMa1SNDO6xE/xs8JG3JsmRRMz3TyKIkl8AFKTghvmSSpEjPj1iA/yQTHIkGSFxEgNlNjzCmpnBQHjkLP9kJk9i3gkABiYupLlHOT8gG+YOSMJFTkZIImEuXTxCdHbm4gpsTU9kEuVFLhpICUwAh0ynN4mMT1AStU6OkyNkopzg5AgUKZNgA9GrLSrAGXIDQPM0LfOgAVOqeacgv7vkEKKhBA3QGMmGmT9iEZRiAf4BAIjOLlWgUasSI6yQ1S7EXeNipp/gEJvgHXS04XDiG9ZMV84QoMMGVgrMnjGCFgsIINXiphjqWh+KnHbmISXwKPonL+2kA37ImKKiX2DyJUUzIFkPQn7CECP/wLzqxCkWIEW0CCcCEiOMasJ1wV/SiNYjAFLWICSWgS7jhB00Slv0aDBwcKqBQshryQTRtWZfFIRcdU8KL0aicyS6lmi2ID99ABQMIK7OimTKLUucYUuQY0iEFAfGYK5ktPFsYAZn5GKFtoydVgD2IgsCCDSvYo5u9D68M07Bc2i4s05cdW7LVIb75h3y0Ljp5J7zMCxap1oK4E3v5RFP7PPQClIM4g4KMRnYpifzalOSJHikICd3bRDJhhrlRQKSKFsGMpNlhBVsknLONxqaoHgAzzpyA0Bzoz/wKJlM9zVoRoE7DFlCziW4b2G3xCFyACGhgWISoxoKYF1ZrTLz/YABPibVlwDy6VB4eQS5MQYBgkDXJYYGc8ymWWIlk+J2HLIhVmLytqLz0sdNN1Juc65ZdGQVzXYhJTaeElYiDOqACfE96rcdU4SCywAcEQAkiWYN0GkeI0ANImigLCNRb5ImCNdCDXblmswRm+BC45cjUwc56sYRrMNx42S3oyU9KkgUJaMbxe8YUJa+QRFnBVFmki+CyzWANppCYBduoo1ms2lqqaYN++IW/ioED8LqorcI024c9iIMw5EIPtjIl/cIgqJkpXGH18BiiCSs88IVUWAEAaIMtuDoR1o2ujcMZnkOx3WAnfuINcURMsgqaEBwbuL/IzItWadiMmIKU/83LPUVNeQLZ170GjzyfrlgDkGqEMDBAS1CmyTmI2tLPpADMwEBFRkBGp5AADhLQ08JYeAkGtsWLpagh0mSh5oI2CulHrngDKgkeXUNdAEMSrShkW8oFQrGUfdkLfCgG9wqRN/DQgaTYJnvfefKVneAuA9u+xkypqyiKCXitVSYffDCeuz0JPlZXdRrjidLe+0E2Fpo+yWSK4HEKKvDMedUf8k2nLAE6KJAVxREcZ4iJlXjMz9QAZFkpfiiDtmWgg5xUD5ygn7AdIImlppAbMLGc/ZIC81MShCuI7FuVyIwRiCjkTyAIKuGTVTbZCUayLz7RlcVgKB5ogtaLDl7iOf8DYas7YqkBA5tcAVLQAilUDiLV4ZZZjx9wgqDRhTBC6CoDmo3ZGfEAgSSy6PTAqz6rgf1IBQD4BSNm6NtI4sT6Wo+WuiYuaJzOadSUiJDgTkJ9xwBKkb09C3iwhiYRkkbQJNplIL30i/yap+DZV4wKk0CoyDjZhHcSUIjQFHzmnkBJgQM7DE2dBNSTreLSRanwhn1bCDmpFmtOFXZOX/AqVURmRefyi5FQFKBjSCP5B4ulFn7ITYM0OSQBH3i4giEx14IYnnriCylgA15BHn5AAPFRiErgAEZ+a3aBiHCrFriphBTARPTJ1qA4A82kTGQZhUrZitKTCGX4XluaX5H/WgCT+NuEKzj9DEyhYwTbrWIhIQhnlUf4JBfuvRwcwOdyYhKp5qcGeD9qtAZWEuhY9SX8VTkQJBaRyAB3fS+GQIDCmYhDwQd4GABroJKqQC8aSM2KOJJVwTxhLQhI0VR+HlEK7uaJOLpZYVmd3m/+loiDrunFUmibhen8SIVUyFoAMdo4Yo+Ktui8w+gxYFKgOTsArzJREGk16lGTfhk0+5gfUAAVeIZ+SIW/InAk/tLAm+kKb7ub7m8Xf3GZwxQWSaBvugLz8+OPUB9zDJFcMJ+3rlu/aIaHBBeFAGu0iJVc2L/gUR7PpGZL8IZh+9sRSZXj5IssWQtsHhMm+VZ6/yGyjxAGXzyJBsALC2Br66LrYTrVk3DFwoASZfBtHeMHaKlf2aTk02pNbCMub3CB+eJTfOBFdNk/d9RnHhlHS7KEASDBJjFFF/ye/4sIfK1TU9kudgFMS5ncuawhTXPej0gBXpkogOKfpSYq5rk1JhkFBJC3ZLawk+O4oHCB9WMIKkEAFzC/nCAGwlSIeaqfkr2db6bucF7IUrIE7pyTdPFDbrLjFfqHY9i/o3aKzaNYVu4lRoCH+ClBIhnkKr+Sfia6f/4I/CYT/YZxcnfi/15xqRLwGTXx+5gBLAUEvtIaot1w5UCzvFMATPCHOgAjXpBhdJeqnQEjIKB39LA7Mv9rDwPYAh3dSnavDZkGy3+PuhYvd4of6H6MCThmCMGpBD7OSC/PC18F9YLQl1G3vUT8C22YCc0M2U9gg72ORn8dk+AtiAL4KYZrFnymLuWkAbKQL1zA8bwwvy3BNYaoBD2I1MT9iJbAF9hrhGVYgIzE7jVYN4cbvhVTc4xgc77lCijBqIta0HgRlGVoBknuRriG9NnBNiLhgaTY9lBVhoMYhXKqlpUK6qBw3/2ahCFAr8+5NagICWZRlEOZhOpTdCqRBhgJRHHKzn+gSO8sCFY4CCTgrJxABjYw/HOUigIIqoLLkmYo3FvmB0RF5okb35Ozm4nwkJnI8zRYOPr1CAf/oLEDkoBk0ArNnm6JC3aEhYvInK65DxJWKIbad6FDEYkwwKTXDQsoOGP52pGzZZEQmWt+uGJ+6XYdNFFwN8nFrXjuX9Fzj/gzUveXbvjcIPEL2AMoLA67a3CLnncF+ABCOA2gWSvwhyswHCMuIAH2J3j2AAgfPvb92CdQgY8feGL0I4WqH8SIEidSrGjxIsaLVkhBtAKxhcCB+/Y5aefvJMqUKleybOnyJcyYMmfSrFkzQClYpXaccPXvJ9CgQocSLWr0KNKkSpcyber0KdSoUqdSrWr1KtasSS39w/dvEj4O/BptGtuoET8UUv7BAzqpKb4G/CrxG1t3UyNVQBkV/63r9y+/f3yhErjrt2yjSpvKsjDKKFoxumfr0uU3pGvSSZaMFftL91PdRhEGa/3Jd8jcyoj5SZjGiNHbo16NJB4LujI/IV+NdgAN+i/aRqsEF+XLaINdwPxMPeUr5du3taSFGv8npGzZUWjnKkKaHPCpoK//cX07YfJY7J+sGSNPfjpTDdu381t8+NtSrz/bmvJLFzc/MLTHiH5vcfXPAofVxUp9DSoS226WQLibC/bxA9p83ihxFAu4YQhcYEZNMkkT5Bl4FCNo3DZWJZWNhqJgu4BoVnhGlceVJXylQJZyY9Hx04RBneEXK6PcVQkRX8FH1Hd/1YhUdarYNV9dzP8ZtdZbHVT2Hz8MpgWPV7Fx5RUjZ5xF3yd0BYPWBOJBSGaOA0hAl5F0NpjDklEN9hYjq/RY11B5AtWfcmhtUF1piSq6KKONOvoopJFKOtUrHshSxQ4Q+NOKTZ16+imooYqakigoleoPCSMRJJAAW2T0KqyxxkoKGL/0s4IVAAwzDhh4HKQqsMEKOyyxxRpLrED7KLCHGKM6+yy00YaKAReiiGKLLeuMpIBB3BZ0LLjhijvsDwiR0w0YfZDyywqogJGKrPHKi9FGHX0UkqolSbsvv/3ui5NOPPk0KcEFG3wwwgkrvLBSEA7Aj5FlUTaKXl/ppx9TBVDml5GNoDAJbEb//QmooEkx4NdvwQFmgWZivmUMDClXBtomV/yEsVAgQ0iEZHRJXN8mGRTQlmmMrFUeUFKwoAwjBxJldFA5hOZXIxhC0Qtx/0hR3YEg/9MMYGh9RsEANwt2MQtUq23XKk4HKhhy9P1l5VOTZMDKBu3lPJ0zEswFcYNlReCd3H49mbXWbDWA1icql1XJLT9t7RRf+KAmMV6GoUUBn0C5HVTnX1nCAX0AbiKNC0BOh0RdH36mMj/GfS6UFAvYuXFdZO/WFplpt477lo1MTtRbEkzAgHvk4cOX1z/lgFglZGFXzICOxTjjWYcvZQlq291WljVDu5X8FD2W5U3q44tceF3a/xdHnJSwb0e3UJ8bg8DPP1fCChpNi/dTgjqGMn4E429dIBpmjBKBsvzGLpuInh6SQRwJgc5sUjCFzQzEFUTxyU9/eptRCBU2fhwKcQw7IQpTqMIVspBRlbpUpjblrxnSsIYrOZU/TpWqkfyAVa6aFxCDSJGHbMEhbbBCrsiBEAUURCTjeiIUhyUSblVABDa8IhavKAIRnIoXUTgADwkSxTGSkYfVEMgPVAAAX4ABAKSwgrsaIsQ5wqpe/fBIP0CSrJHoK4t+/GO0ALaTnrSwkIY8JCITiUjm4eIfizPMX3bhniBt7x/yocx2NoGAwczuJyMLTMmQ4oAGTW1qDxwLD/8KIKHYRMBvoTllXUahh8wAJUxi+duFWtQgDkRgAPg4UOV2o40OcGATOWAKWKjgHy/9rRJ64IZpfkJBrQHzH2jgGFrU84YBMA8zllBD6/bns+0YqQvjeRrcmuQX+jEFa2uYiwRsUAZkCAUfb8lBZ352GARAg3A9OpxzBMMVeFzSSJSJXjG4aTamHEgurJCYlyRWiQ4ASTDNK47TIgAgBm0JBiVay0+YgQLQCHAxn7FLJehJJhspYzscxWUjrMGEfzTSK9Awg1l+1ziU4eUJJXvkJ4QhB71FUzDRgAKXQETRUBpHRmvLXnOuAMnkNGINTRgon4yRIOxEr4HHZEsC1/f/T6VEaUqlZCd1TDMJKXmJLqzYKT+gkILkTYIBFMjFJgyaHH0eIZqCMg4FcgqYSuSiGBZoxvgsAY/KMQMJYqHBiEDYwZGBsCgiBFEJQ6nIzXK2s579rFBeiClNcQqQpj0tTHCoQ1X10AetoiNs5bWFLYBhBbRtwwoA8YNyieRbZfztsbw1khuIgheoPS5yU2uLLeqCC3UAQg95yETgUjdce/DBHi6AKzgCYAupgGNswzsRO+JRj07sY3LTq15BCgy07n0vfOObyNhUTksba4SRPuGVRr6FkpnZajbpwwwTCuWTBGbKLnSp0wV8SGIIGEIHaGAGDZSFFQBSTCUkIMH+/6KoeU1o4MYidhcUbMACT3CAA3hwDGIUozb8eEPiirJBCkohMluKHuCyN4Q0TOAUCKgoTQlkiVFWQq+6pIsGLFCAnxTAAl3IHHpE3CV+dGE36DyOOqtUt0kooUnSyIAFCPAEAuBgCAjA5UN9NpcSWLkv7OPH4YLEFRaUDjAbkMrLHhfLv+SiEtcoWvJENBgC+QnHVDN0No7RASIgFS0GbYQGYGAYt4ZImkjZai4r/AkvnUEVNNjAAhDg4sd5EEQEOIoeINY4I52iA0xwwC4IwAMoPLo+taGLBAYwzfcxwqmlhGpT+IScKYcGN0NgwjQmcYUcrEE1gPsPDBKIMzePNf8pZZWfltEZaBe4slCAQwENOtABMymIyvj1z1jaFOiieIUb1mAg1Qp3iluwwAGmYIAaNgAFDRh0E30F0lukU9E+UTatIeyRoRAl34UzvOEOv4poY1ha9VIci6o9yQ5X5dofirfjFQGArb77xgtcN7rKqi7KpWgQEMRBBLqoOMxPi8OTYEAULdC4QZyY8pQjJCE+wMMzUoEKXP3CIWDwuHjJe689ksQkMX96FtlLyIdTvepWvzpSIuseYQgwlpU4g+gw49+sl+CldvnEJhrTSU9SVrNGeYJkGIeWHNiAR9lEeyx3qphiG/Srlpg2u4GSg2XwIxe3Qc8pf5ZNlNanEmv/WIrO/oEaxnuoRxwOildeEJrJWAjH9PkZaN5pmFMeoWTGiVuP0LqUNKTG0KH5RJocCBjtNOIM+z1KluFMFHsKZmsaqATNRi8BY+CIcsuTtG3+9hsOrNv0MXbPdTgWtiJ3KRdn0WtdWCCDxGCOLlLAh1fWvrxJyImULobrYvCLG4llQBXpxyU/kGeUzigHN2S5nWeihwRLW6/X2GuE+yCFV6xFYPUMsSXHKGzahawG1UiANmhGV4zI2HnSmwXg2/BF/FBVtg0FSFUTEuzdsxGQrTkaCP5OLlyBYtTaJ7zAiRwFBUUAKUXUXTQCM4ng35wSWkiAFFjC3/nVwJWaclQW/1FcltpkFtYdIRImYWdFHGlBnRNKy8WhCmv5ENJVoUQUUT8UHSrgQQ8pALfsHBgCyw/sARCIgC3M3BOmobRwARcIwrVYkT/owjroXBjunLf4HBagQiroCioAwApwhBXSkdLlEb7wkdOpISJCi9QNjBI2oiM+4iFJiBQAyHZUgg00T2xMILu5QSkZhg0IVF+0XVQEAnbIjSkUQLfpU/01CRuo1QTynjQRDYOR0tRQ2tr8yRUMz+5NyBXQ4IUYRi6szSeMQiXAAy6AhfLsBifiDsf4RuvkDz9YQwOY3W88Xv+hnnKonlKsAXqwwnwACOyt33ZIgDIoRe5pD0jhDHLs3f/68UOSTAXqJVVdLMDzFVVxQAhXSAn1EV4wto7coAk/vAAysIHyJUcFydhPyAXwyV5dBGMC7pVfSAA00MD0bYIDjB0ZxB5JGaBn4JKhbQIaBMXaEYf/PRUAUg5QKEExvBUDzuBfNBBiGB4/DM7NGIgmniNZwY9ZJYc25kg08eA/CMMMgtjUaAeDxN5c2AAteENlVCIMkInWGUUjsV6LSNSFKYcC/uJYNAEC7cUPFtz/HJy3GSEklqVZnuWiMKEMJSJb1kQUZlxrvVYgIh0quEoqbMEKkEMXDgQd1iFwiUQF8AIXbFFbFiao6EJzbREvnMoXOVFf+iUZ9RBv/YAn1OX/DODRXAoiIJZXITadYX6mTSwiWo4maZZmafCFMlHNz+CAwrkdB0oBLAHOXIAd7okiVPCAKRFj/P1DDtjfYeCYKqLdGQxAL6SjiPzDNCDOWyRIZRiULjmaYP1FMChGI8wUUoxJ4uDUX+hTCdZFGVAHaeRAcHQMUboYJvFDIPzDS74ejGDZm2njUUiBMzTe/vgHbpTgQwLfJiyDEgxgKOHkXoCU5AhG+WnOLw7fum0FUBCZ2MhNA4yHZigcQiYNI8gATC3I2uxd4zRCMcwVRTZOU/ID4BVFI/2DdvqMLgUfnykY8ljAhSrGE4xdgsTbm1Uij+zdGSiWgPafr1HVSTqF/yWsBT40wZHUxXTORWJkk2TQIj/gQE3Wkj8phwWmFQbu5PzYCJDxRQGInlvRSZL2iHCWTRdgqF9YAyet3dZA5TVNGmX0I+ydBVGyI8vsxuTsiWAAIWAI4VAQ4dSQpWn+KaAGqlpOHGgW6km85RRuXGZ6HG31AwCgwhyg0ckNhBdCJnX5gCHYAhfUnKF26kuIgstZEaeeBBAgxEg8pqU+kRO11h5IwhY8xKNi5qLKyyCaV74coqfm6kmIZqD2qq/6asjgwwd2X+tEg1cmKFMcgWFsKF0AZSh+kGsSxS3QIDi6wWmo6DLkD30ExxksWVDsqJ6CTJUypFZuZ+ZMVQaMaP9FSUFkwUYBnIFBqShiIGUl7ILXVA5pwAMagOBqiM1v/AdZUNQk+KZfqCtJYiNgwOdRZEBybMm57l3X/Q0ClEhYiZWUikeQ7uha9MaZbAIzbcJSNQUnlQGL4MYyfIIOkkaOmF43KRZQJENgRQwIGkkwKlhdSIAzsMWw3YXEUIEU0NOViMfkISnRXshvwCQL8MUTTE0DnVpRuNI/tojcdIziDQHGdOWV9eh8/GhUTIIDtFjVNMiWfIfEkJQFsGuQTAK4FlgF5mSVYttyGMXyCIadNoHfTO2M5JQEpI4lTEDlAQqQye00WQBoHCnNUGfhPI6e8cMUiA6E2CnBfZDBWRb/wpGQhP4q5mbu1Q2qroImovIQFc6qeP3CFgwDySFEEykLqqbqE7GcLdRBc71c5+qqGXLBGfpDtehCqWSBb7EuGSUEsPhcEbhKH9qR6MZLrXYmes1up/Kq5j4v9CqhPaGAKbXOj/kPBY1k0NrAd/TjbgqKgUXrUEyr3ATjV0wCNFCA4sVbaOgmBRSA/7xHhyXNibwFA4je32xHn21tkUqMWljPBL0GI7iB3+hVbSgeWjiA2GViRSXI0XbiQkIM5BDNKTSYZEgQryHs3NSNA7wTv7LvKlYCG3jr+UYpeICn6jBPCnzHZOBX+MgCSr7F5iXVEDAPaWgiI8BDkCxWAQQW/+wACOAYiQS4gXvIgUkq8IGBDixaDnYkhzcCDceMwuCorQN8rF3QgFHYwG1YmPnEnmqMgjWoAWb0QujwmtZu3pQWRedEVhNoQCfiRdn+4nYUgwK/SbQCKJToJNzCZ8BZlLgyQhuf2+Iebv6eAR8ABcPqUsQ0AkmSVWxogzTAn/w8zvcoCBS0WVtALp7+hZ4KBZ/ahZ9GryiP8hJaymitJfOy5edqnFwer6xsQa6kwgr0w0NYwV32wQH0nO+WUXRJ5j4AgS4sVxxyQSoXcw75gwhwQhH4gHCJ0erucrGgkQ+0wAwMA/G6MvJu5tKdF64as2E6LymHszh3ltomjqidyf/UoID2LsV4yIVZ1MlYVMyz9ohaGWxRIAeG0IdbJIMeyKMXo8w7YkUjTQMNnJl/QBkurUju4ECYNEVbDICFeojr+QUSa2IOnJk13OK/IgAThIklnELjfQcDlMxabMD9LWlZMIA9E8VaDMAG+E1TwuSeNQgwIDEydaTEEEPFEo/kAcbiYvFTcIUQLJ7iGYFVeEX4USSVzMWG/s0LhEEtnQwDpnTAie8/tBI/EJ5y2McmrIEDEMhbMIOV8gNFyVgTUG+5whLnocwC2IzIYolUF0rbVIUx3A2T4s6KoAEJayLx4HRd6PRKQ+A/HMOHfJ5NszNfTAMU3KBEgQgKpE9XdMD/QXHySjtGBCgCKS3pvxbOJ5wBC2Dn0QTuR4Mln5QMPsS12FDnna3tOLe2ayMM53qzGq5yXHIcNr+KFQwDrtTlbJHCMFhBFvgcNEcRvjjRGNQBqLoctsj27JohBohAHFyXGJ5c7w63sUizDxgAAICBd912rCQv0y0vc7MlOL+2eZ/3Ce2I9DEIK5R1VfCFVD2Q2PzNx4CvbT5Fb8zFo/0Yu86tEfAbxExtI7Q1VsSvpVkAG0hAA9ndXxQDFKiBMvRXiTbFQD3BKeCgbfyHJhExlrD2T6TAjFJnQ5aFBBxDAXBYinhJMNzGJ1wkQk4CEWDfzxx2U6xFAQQCGmg1/FVG/y5wwAJ8NVTAFONswgTYKVEcyBVsAtpBrF8gAF9Tx1rAw/PsWT9KwJM7xTE2wRugm2doQATQ10+M0lTFLVRMAohvTOPAFQJ0QNlI01v8cPS495H/w7KB9OYVSjbIwQBcuVimx9TIgFWABR/kuGI8zjfyAxpsCPghZ5A35ZAXeeAeBRHUBzwzSCPQeCVZgoVL1JDPxSnsQltwGA9EbaUJNlNEeQNAQWeAhqU3SCNYXzF0QQ5ANY6ETmhjySb7xYlUtpgz6SgQQQuit7APe6LE9nhDHW2HrndnBMg9BCkAgNCtwAw8wm5Vt3WHS+oKxDqIACRskQgIAhweO+3ygi04gf8zM7NwX3u4oJECHEAMkAIpwMuyZwR4c7O4t2V5E7u+73tW4AJf8KBP1lNWrKzW5LBaWdRThF8ZL0VoAwXWAgkTTEEXZENhrcIQ4AB+mDpV0NfnTIIQyAESEMEqEAMKdAAPqIEDQLV4NI1Vy6+7BsIG2AAxrMILEAEPhBmf99cAsMACdIEbcwAwTEEEYEOgAW27ejRSYAnO4AyfP41+NAEZ8AARvAExQMEGHIMRRDhxNL2JYB79RqDBQg0nDQbWgGKw/YT6tiM/0CPXqzF5DA8upEAOLIAwLMMoUIAM3AIdkAaBtFlYNc0qVfZQTIIx8PwqZLQGnIIZBIJxYAxsdE7/3z98BWEnIzxBDtAAGgADMKABDeTAExgDnzQ0U9iTZgS8W/CF5E8FNDABj01AXZxBF0xBIBiDgOoiQ00IxrAr2EslXWGG4MuYwSeOJTRBB3QBDATjEaBADjBDQCG8T4r+a6wUSobMNHy8uJ0CMBADEdCAKjgAMwgc//kkfID/+8DDrvE0lNZSH/M7+7c/Uxj7vVdcsivqvNOLG71qKrRRKsTAdQGEjx8C9xU0eBBhQoULGTbcp6CgDx/7DsThJUqELREYRIjw9xFkSJEjSZY0eRJlSpUrWbZ0SVKUP10Y/WERqODHvokOefb0uVCgDwU3fG0h1Q9pUqVLmTZ1+hRq/z8rR6UibSFx5z4n7V529foVbFixIgOUglVqxwlX/9i2dfsWbly5c+nWtXsXb169e/n29fsXcGDBgwkXNnyX0T8plthOwvcPF1spiQ3jY2zJcVvGchl19tz5H2W2jKT49dw2sSV8iRltZoQPH7y4mwGLnsRoEuPXk/7lbhz6sWxGuBhbDjxp8WPRj9nq5m2XOT7eqxtTNg569FvRnJ/3/h16+13euFI3lu02vHe+3d1Ocp8ervXOsnmf75uCX6VKjTY14ve/icIia0s23TbjjTfsRqPsuen+sYS1vXQ7D8HmHnRrGso0hDC0f5iLq5e3bmvuwNIaq1Av1or7rjf41v+7sDf2OvTOuAX7kvHEEbl7sLPHHttsMdru+hE3tqIzUjPeQuxNSMoiw+05F+VaLb3WFDPyQ0vg8TFB1irUErXPTrPtw/gYZFHHw9Rck8023XwTzjjlnPPNVzyQpYodIPCnlbH8/BPQQE2K6SNCSTBoIB8E2CKqRh19lKlU+gFjBVR+IeWXfjIJKqKfPP2UoYESPQQDLj7SxSMRCBWU1VZdbRUDkETgRZdMDNopJ1B13XWfRP3oYxxIhR3WqamQssIqrAza6tVmnX32pLLOSmstOq29Fttstd2W227/wiw76bKzcrDSHgsxsdUGNDGv8vzyzUMmczOxSLeEjM4SDgP/I41dBe31NzsRX6QuLvfidatMtyYTmEXUfgOXNWRmjIu5zhJ8zjgc6WIPuYBDy4w6DffS0D3G2A1NSO0UVhngukw0Iz9+/PuPlTXYso8w+KzETbnSDFatuh+RlHK2tuAdLWXyeEyzs5Q5sxC86uBaOMWDV/RQN6L5Om/C5/LVF8q+SPbtZHLh0pe3fA9u2S73vB6N4NvERXCxth5zLDz3BsyLtrcnpowxg/+1sDSSE3b4n/PY9g7oFlu0ztvIJZ+c8sot19ZOPPXkE9rOPf9zVUMRlWhRYk033YpfGF3hl1RWGOMHBXDilfZPsyLBH49oIlSXz33/vVmP/OFCEC7u/9iDU52yqp35hH6IXaIPLqDk9OohNbaqfq6SaFmugP8e/JakRUuty80/H/301V/fXu9Is3CzywoTkuk0xVPP5JHV87sxDtXGn2GAoZ+FRpSZtOmrbq8BjcbmkhhcsAsXQvOYevYGF/Zsxz4oUlzA7EcxFmHQL70gkoXIwxwDQahefAuNz+AWLwZqhmfhOpleeOMCCVTiPzQbRSNKMDHA+Chw6LFYgyBjt5uhh3Gm4dACdfQYKeCocF+LklyeUzfVvMcz88pXYtzmlyC+xVyCuQyEyvSacLFlSS+ci25YCBwX1iVvHbKS0+piwtLohklGO5tkJtZG9egFF/T5UL2sdP835kgBH5OhTAbbJxc60gVntkES+yhZSUteEpN5yVye9tSn8H3yk6H7yKEKkqjSWQ+VjarUFlxnAAUEBSIDad4sEfJKneAhI7zIXUdmkhFQ/hKYKsFAHUCigpxMRJa0VKZOdPI8H2ihG6mUZlOwhyztKasgzArmNsE3PmplEpzhFOc42bciquGiQWrMy5Ec16GrrTNgWosPkOqjGBwRbJJYNONgmNOdR7omXOpsIMLKNJkaYUY2OJvNa6KTJngssHE+C2NkHmm2ItEHRoejS/wQB57bpEZF79rfH5XjyAtV0WMVxAs+aJDDHOKQHwPwYW1s87/2bEcKsjGhd7h2pRn/3g9cBoMXCyFkIo3uMy6EnJHIHvTTvZTmjqNZTIQ0qr/2XIlcDDKbQC040u6UlDOrWdLdSCS2+MzUQyRLFx6hZKLcIBUx7Ulna7oDGrii7Dsda1jREvfIndYzTfoi52AJW1jDEmaTm/MkNxnrKlH6g5S9Ih2jpllZpKCCFABIBSpWEIMDKA8izVzmMn+whztwgReqEoEgcoeRVTUWtsATBRdQ5Q9R2MIftrhBKUe7TO7BcgyWtWw1k8W9bHovtsl1lTfLd1jnPhe60a0LHgkkV65WDTSF62i7oJo4vQjpQG0xF7wSuZ3w8vOqW/SM2oTKGpExQqF32Yxldroisp5p/6DqkWRd2xKiBO11LjUyY3ecCkejiYy/PrxrHRd5pRWdt456dONeJlEAa/AjF43wD0yH4KOchQlG2PmvSq/0GwYBVDBF+i+57mg2qMnFREusGOSkxhfATTE77/zWiZDE3wpNR55vIZhsoipBNcrvqpqxKma4mDgHluxjMMpxlPF63bcI1jt+o1eYnNMYDzdHSmci8dT0SLDGSRfNaVazJRPbSeW+OSyPjawpKStcaXI2Fa5LBTmS11vaHXMnBNnHCDYiPDgf+pciIMRnY+fnWRoXKz4wQD9QAQYrpMKadh4Wca9pXK0gF9Gh9gpzq7VmU58a1alW9apZTVgcs4UIm//gxyf+g0NaK+FCQW71rnnda1//GtjBXlObOSdqY59EzqNTVJ01bT0roGILMxgGICLt6D/nytM34IouUHtsb38OCLiydu2Wh5UDSCIVAIC2FZjd7EZxentZ0ea36W0SUgsb3/nW97753e/0cbE0S7rCDl1aCVrLwN8JV/jCGd5wh3OL2Iutt7eTXcrJuhuVfUAFUmLwSk+PW1cT8XhBDkCI3BVq4ikPlAh6R8rQgjzkCMEKFliZCjBsFuOPgjc2P61yn/vj3g8X+tCJXnSjq1m7qxHGJj6Ri1nDlB8EiNcjj151q18d61knZ8R/buyKS3bZOa/eDEhBCivgQSIvh7n/p5BpEJz44BC6lIkgDN11u7dEF7i1BSh6lau10y7tiiLFClJhdrG/myrWjHf37l7voGsd8pGX/OQpfxeVlkDDOaR1I3LRhSI+yMqVF/3oSV96ynO98XD+Op0Pb7oVkCIVYwjK8v7O9raTgCa69GXqeX8SVXHBeHvoVe3JLZQ9xEB1v1hB66Gyc0/Pu/ehfrzpqV99619/1Xdsgkv5MQqZ/ccBqKkq9slffvOfX9Wojz5sV39x5gurD/0wAPRoT/yeYHsfIIjER3BrqvX/fyRcy5jsD/ASJR1QwQoA4P2ewvnkDdQAULmmD/0mkAIr0AKzxRKMoRhkJhi4jx9OAb4a/+wCR5AES9AEI0f9IDCY2i/sFvBRwOAZPkBZ/I4AG0Lt9mEPxKB3uMAWdMEHVRAARSEmNqII6q8Ge2L2FGAOkEJSXHApGpDxgDACzYJ8Su0ErxALs/ACGUM2koEC+oP7KsH7moBjCkwLzxAN0/AMU1AKQwkkRMfiWtAJo2LPBmJ2jtAn7nAMagG3MGC2/K8NeS9Wcge3CEH48NAnIu15fuADoqAf2s0JofC4AjG2JFANLxETM7HoNmMApOE/ZE0/vo8fzOCMQk8TTxEVU/Hq2JASZesNR0nZTmkOkQIAFLAf8mzwHEFUlAcRHSJXfqAHNKIVAbB3bgu1uOAPcgL/ev+xIXaxCFLBF44CDFCh8Crt/SSx54aRmyxRFbvRG78RutgFXBjDGL4wP0ZB1kQRAWQKHNvRHd/R4VhRGz2HBWVxFqliCxIwFWJABl/pBplxIUorDupuHlOvI/whtVaLC4IgDo0QICdi9iqgUo7iHqANAa8x8YrLAQsymLgRHj8SJEOyWwJHfnhDCc6g+7iP1nBI6kTSJV8SJtNMHjnSWeoREl2QFDaOFscBESRCGQEyVHJlBGyB7mgy9YSQ5bhtVhbtIBwSKP2REaNgKqgxH58NI49FI6PQKMPHI2PSK78SLGmIPfDBApaBH0AxP9LxP0gxLNvSLd/ScmZyK1vFJmf/MSkyqx9+AQxIQQWEwrgg4h+BUiLWwbZ2by5/ziO4YCNQhQvqAAiOibeA0nnezgfQ4RnUDQyMAtquMnsWbxIP83u6Ei5HkzQ/MmWu4A0+YWZmLYdm5gymYUtKUzZnkzYR6044qdhAs1nq0i7zMrOmIgn2QFTuUDITYiL2IA5sISF10+c8QiNYjhds4bZI4OOKUyHSrgLMTt1+gd04U/F4DvqYs3NEszbL0zzRsDgWIIeczqX6YxOKIQUi5Dznkz7PUy7Fcyx40y63wBa3AAQajbeEwjoRZR9UALVEgdvwc+JiBQNsQTFtSxR4gQtAgJkG9FaGT3Zk5wL6YRim8SYx/w4bw1NBm4U869NETxT7dIQRrqHWZGbD/GMTloEb4sUMUdRGbxQe73NEv0I/Z9EKpmIGxgB5RC7QKnRAg0AQiMkWbGEQd9TbiKlQDA0DgCC0ApMZjUsZhaIIng0AMksnWy9EH9BJW6VEcdRMz9Tq9Io1JkDWZqYRbA0BmoCp0JRO6xQVdXRMXaJH53ALMKvjfHL4HoIXB7QiMkIYoTRPjY0jVGsmaAuyOmVACQKZ/FIBsjMV+hQMvDMrPzNRyZQKv8lOQ1VUNxE4mCA/VtM/EEAIzGb8RtVVX9X88LRTVWJPc+5SzY5SUAEAfGEFwuEA0q4aLDS0AG0f/uAYpVMmZv+13lTlIvwBBHguJ6wUESNNei51C6hBUzttI5VVUMoUVr8VXHdNA/7D+/5DA4RAp4zEFMOVXdvV6GSVWwflFR81Du1R7Gpu42xOdfogC+wwmSx0+CYiCIinI3SPIOM11AAx3G4lmZwSD30SGFnpFrPVM7MRYf3EW91VYzfWsHJgE2RN1rqgGc6DQjjWZE/2XW9TsS62K2o156xgBV7vETMrCd4uUAEWQz+AEFKLtlBFCFnW2JY0tyBreYjVQmPnBypAs6gCTDNSW7USaMEiY1GWaqsWfQoAAXKIB+zl1azWa78W2OA1alGObOfM/VoPFRCQGvtB3VDhV38SZ3+xWGf/i+U4wlQOdmxhC1WEVjopNDLj1geQR3omhWLBU0zzVnw+tbnAlnEbt3ImwQxGQQbktDdiI0p0zXEzV3PHSWzH1mXdjT+hbfBQYRiygFJxNmBzIggIkVY6ArfwFnEZawclVBSAgECfR1qnte98oAi24BkK9/kON3ZVYmo313iPNzBSgAGeRKVsCnmfF3ovqXOj9nObrezSzUuToNr+1jp34gPEISaGkAcZdHiTqw5YrgdV5VEhEnUfItLmINMOL0zL9yWKN3rvF393BDUgLH/7138hTmXdjH5Lono1zUu7tB+e4VclQvgE7WgLQgWISfdWBVEHmJt2UBfOVwhtwW9v/zZSJVUBPiAGgHdbLZh4FdcK/1eF//fL7OajkGaFY1iG6ySAc9OE59W2YLFeP7TZWOnmXKcF6K/vjLR7eVc5HdRnO6JJbziYRAASUkUUOMIfxABRaLA4f+vtEIGEoZaJS8J+ZxiMUTZCzuOJ2oPqwhiN09guphdoC9jOUKEiVwAAtLfPgFKWZlAg9oAQhPG1ujjUDkVSLRTSsGIO1Pbmbq7Z5teP7Q2F1diRHxmSI3mG2Zhl3Vi4MOUWU+EAZOdfi/N5EmIEkAt2Fxm2UksXDiBYcbbcJOIARjhfrVHTFJmUR+KLJdmWbxmXc3lUKfliLVm4tsAoYIfnrBNuCwITNP8CtyJ0lg+NWZ1AsgCW9tIOC1agQ0khUxPZaStWRJe5lnXZm78ZnMOZNHkZYX25sjITFToOJ6xYMONQJ3KweIZ2mZl5tvwhCBy2iEnHQwsPm7HyaTl1nj+im8WZoAvaoA9aFck5Xs25stTtWW0JYOUWIsYgtWICVUY5oIFJQjsiDhitfRnWB/DAFgEgfocrmw03o0FioBGapVvapV8a/RSaWxlamrZgBSpAJ3K3F9nXIHrgI+ogil0rpWOLl5J0AD86IoKiBfKMn2P5pIN3qIGukWGaqqvaqq+a/GRaWWk6lcJBEmyWOLt3F38ACHJrSXWJJqKasRA0tWyhFTCBnaH/GSv2IAlYyRbtTJYzeqWxmq/72q//2te0ela5GpXA4FnTLq4fEiGyQCZMZQh/Vq25abY4og54IQoOEXWxwg55d2L7uTNReqj3GrBHm7RL27S3roYljokJG1IqDdPSjRJUwB/xeacP4gCkOLLfjAe5gCOGCXaYiaeF9ZPnAAAWITMf8RcU8EurJ68DWrRPG7qjW7qnu1sEu1NZ+1Hy7NmgTRKGlHt0Gg9taSIOYSNy+82cWHdmpQ56oCnbFys+QBJuceO4EwxqMZWae56fm7r3m7/7278Bw7oTFbsbhT8V8FLG4QaEIlo/eiI0QRdKxbzf7LFzZ0qdyZbAuwYD7ZWm//kWFdDscA6V8Jubp/q/S9zETxzF/yLA83TAo+Io0nYG+gEQ1lluExso9yAKSgWjIxyUlHi2kNIWsEBQaXunnekHDCAcpnEYHnEGlvt0RHyW9TvFp5zKqxyrV3xMWxwq+LMJSUEGf+ujX6kCakvueLyxnPMiPCJWOjqn3RsrFAAPkGIaMcUqQ/ypS1ivSdzK95zP+7y0sdxJtfwpNuseUuEXyGGzmcmZcNanlbOezZz9xjd3FFMQDkHRbRwRXy7wJHIFuLwfYtzO/VmbhZeUpdzPTx3VUz2MAX1HBf0pupQUXAlQPzm4iVkdEFQmcAvSG+tnVQUShJYX1gHT21lUfP/gA5Lg2WTWyVHnzrk4v/Vc1aNd2qddkll9RF2dmqAtFZ510R8iUYi8BknAbgFx17lJeA5SBEzFVI4nUSLa7bCiBhAwubPH2ZodoJ0b2qld3/ed3/vX2hVU0G3O0H8U2tqg8GQv7aAZMieiImzronun3CWceGyBOj85VzA8w51JAGC8D5qw3kUdtFPa1LPwxjymPFr1tEserxrpROuFv8gYc/td5lMkfkSs9P4dPwUdWYCZQ/nz5mJAOD8ZmpO6IEKZC8LXQSP+zXpHfSm0YQFz2AnwzfGAdKdi+UL9s6E6tPM9JLvLNaaqQ1D+tL0+rFr+XC4EvGp05tdeQhqjbnr/Y6KkTPJwXjxdnRRm4FL2sg0yswegx4O71+1A4bY2wrF3XOl/CVnzwJk7Jeqn1eMqwAqmUZqgvNS53iW/aGXEPrqDqDXypWvrk6nSVT7ZnvRrI8r+q50qj+6ZU9DLrlJcJ/K3QABgCeNrcBchwgDaoQ50IbX47/CVK+kRUhOAm3vF2thjYBj4877t3WLzfFoW1yXTxULwJWr+W/ovZJBczEQTI4GkTKhKH/z/QnBWTGJifuhWXzcFfeNIgZWM4hf4ceQaP8MjIidwJ5lnRe9+P7lmRQgBQlScPT/27fNhMKHChQwbOnwIsaEPHwpqoFqxpZ/GjRw7etxohZRGKxpb/0xEaNBJO38sW7p8CTOmzJk0a9q8iTOnTp0BSsEqteOEq39Eixo9ijSp0qVMmzp9CjWq1KlUqxpl9I+RpX/4iE4qOgmr1bFky5o9izat2rVs25bFqpUrUa1w5bq9izev3r1Kt4olKiVr4Kx/+Ro+jDix4sWMGzt+DDmy5MmUkU4KmxWfpa+Fs1b+nPaVB1lVdkDw12qn6tWsW7t+7VJUS9n+SCT8MVFAxo+8eWdMhcoKgFQrsvjArWBixOXMm0tEOPGDCBG6dInwh4Hlddjcu3v/Dj68+Ja8RNjiYp7LGIMICzp/Dx8iRQXJxWx51jt/x5AjS55MqNJ4Ag5IoGo9/f8U1FCgLcjgWPhcZoklnWEGT4MWXohhhmY9OEmEYsHVVYUajkgiWZt9ZZRfYHVWYosuvghjjDLOSGONUjESl2d+ddWhjReKRpppqBVIZJEC0uYPbbYZhJsPuukHZT8zkGIFKmCkAsYFEyUHnXvxfQnfD03uo4IoInBhpi62bGdkm26+Cedq5fnDhXW88ILHQfsocJCXYP7Z3EQ/aNFGlFDy1w9J/ZikXEorxQlppDz5BJRQPl56mCn8bNrIJpzyIwOmoo5KalKafspPJZU00kGprkq2yqabrirrP5u9imuuuu7Ka6++lgUPDY2kyk8wn6T6iQMo/noYkKWdlpqk0kr/i6SSt+W2m6G8oQJAlVsAl6egTaIEaLnMZbIdFxhcJ4JstkwLb7zyumamKLJtdwifJ5Frbr8M4dakCr5o2xuiijJKboDzLhzngZUqyGzEjAQ2CQP8eCorp6tsFXHHHus18T8VX4zqsK1+jDJVX51SCT+stDzsKPykTHPNNt+Mc85N4fjVBi43ArOsDLCoM1nOChktw0qLVy1LS+7T5JMEf/QLKlsAQMovgOybUKP+lvsfewXdwRIXS5+NdtowYVAEn+zx+3W/glLkwx6SkAJGcFtchArBBvvntcJqD+6dwwkWDfI/FhzRxQSrnAJ55JJPTnnllHdxxDX4YMVZVrtk/zwsP400csrNWC3e+OOWr145MKvYYBePIs/OgBnAdMEGEsYktazNgQ2QwwTAAGPDNUcRjRdcn8saND+qQCbWYJZE8Ljwwrh+ygRmeAaYVFsRM8ELqwizShfCRPAX8kvhswsx4k8Av/kyGPHqKcPeL/qm3DsW/T9HnKI61gnwFOabAOa4gbLN1MUBZpjAKd6AhAGkqEK9Q5wFL2gWsTBuAuQb4ACFIQNhWMBWs8NgVMRyi9B9alimUJ8Jn3I0aBFuhjtpWm2u5aRsTY0jWNsCSWKwh7B1LW5gI9dx9kGCOnDBFtmhoROf6CYu3GEPeyKiFZl0EAX8IAvhuAhwNKLDQ/+JJFGAS9ijoIjGmxjOUi9kCz5UkQuMiW50dKyjHe+Ixzry4xO5MMVg5uI50HGKdDh7YxxllcdE4vFiMtBMUbryj8EsYI/D8lQx6BAhFDECkjhjAgLkuCkbMKJziFFexpr3POiVcBIOmGPLNuGpTWigLi5UihuOlb9cbOoNf+QkVHpBA5IRS1ba6MVlSGW//OFvZrU0zGUmgY9lDFKR1FQhLB3AMWZx0pELOJanhlUMNxCmKKNsoznP2RRkfAJoMKsmNS/Gig5wrJnmRKEKlcmPFqJzKjEcUhr/yRIbPi1qYdxhP8DQLStYgRxcYgjcrhgorxlkD3EIKJsAitGMqsb/XrY5otsgai7lJGcPFxAJKWbQj735bYwHE6LgNJrRNUJsn29RReg2gcuM6XSnPO1p6BgASM8wYnklI6TpbLopnPZ0qUstncgcOYnBDEFmp6zEMpSAo7n0yGaWaAIrhKnM7UUyMaZkXv6cF5lsdqUMTJXgV/4YlQjICpfD4gDPqFIhKKiwEjnd3P4wlUz8he6vjZECio51T6YytRKbCJ0pUIYVCaEBdKrihwTEiRmaanafWJHCrKiq2NDK6hZFEdFmr0KUFAqShfTcbD+TBlMaChSHUjPoRqq2hS0YYEsPBel7uHabfVQAA7R5V2yPi9yXTEcXB9BTb337265NJBN7/9uCSH5R0Pz8bVEuPWNy0SjT044FKxsIXctEi16dYkxZ3CtrUZ1aM/KaN71M9ZRTP+QVB1B1E+c91ihOARexVDBlazjrVzfxVX6koHuHcS+xQpfKx6hVZBLYIyIv1ggCbJKEU8mA6PiKKmNEyCoUuNgrZXUGXAUWn8yMDIhQRV+eAm1TQM0mszj2hDmSbFgtk4El4IEiX4p3yDj7yiRAGWOmduCYRCZnau+JP302OSmv/S7hZsskbNmWI9d9Rg8A9lzoLkeICQEFdvxRB+Naec0a1YU/VBBmMTdHTAZJzg+0qBtUWG0FfdPWdhEGIO+yeYbhnXJUuqIKWfE3yehV1f8mgGqrzg1VkHOEL80QrejzMlqnAA5LWODRWSgwdRTMyMqAadYET8GsZd6sRAaIIuTETdqsEHZxCYlyCgsvsxE5ODVUjrBTjFHBKzZ+ihRGoemk8mMKfi3VipdJ2MUsixGwTPam6bgpbBabV3+ZBAp0OStV5bTUnom1oc/NLKwsuhKg3bTL+LqBqJ7bnqvNZ2s1W+VBnw3LUNPyljVyESv4QUwflTN84KYcJ/iDF1zgAsP1DfEniqIOotBFD+JscPmgxD3JOcDVuPWLMRrqz92NOKEpdTh0Q8VnoHOny/WYKlP4hZZEPevoLF0zliPy5Xnc1Coye5ViKHpTuvxqI4z/YO6aEWGYw2zEJyohjMU4GJWTsXEHdgy00fEjDWCZCi5k1jJrb2DbxrYYP0aBWAsjQcWCPWu0H7Nznt8RkZWQcsewggyhKxPcohtFA4gyYpULvmM6lfsiN/W8e7eR3hdm7eD/kW+Tz4vfBP13f2LwgZPgJuN/EpQm/PEue51Z8qRHmyBEwQUg+InzEeWXoCpg3VSkQlEjZ2kZA136tBX68UnpSnkTnFh3B5u/DvClg0N385v5vhHAF364NyYhwMNjKySrxFeDcWEedCWrOAvmxT7hqQS3rBj4MK1hpn7WCD8GRwIOhIz5UbrNkJ0pzJgVyRp79hcQeyosYLqJ+QFp/9CETG03WIqXPFm1R9Z2bZ2yCbsAdB4zCkCDMU93dpuyZG/HexkoKgI4R8HHaLG0AV3XZIy3Qvb2eJGXe9QyG05DW9k1NaSwBS0AMFwiUazHHMfxA3cgAvFgHbpQBxeVgkEoKWYCeqJwAzVogw9xHCghLnUTAytAEgCwUv3BXYEjaEIYL7ungU52C8OkgM53Yfl0PIEUhslnM1jRhef1hYy2CitiFP63KTLTWEQAa2IxfxHTAZ3ihaCEgclDhvZXa5HBGZxxBSvUKZ1iDagVFUxwPzPGPGvgFQbYAWGnY3tkCYORdDTybG5ngG4RfVgBVs6nQo/1MSPGdDyWdon3Ff+ZuIWtGCNdoUxI5m6s8iDz9mT1Zncqh4JYCCeU52+GwmdWUzUrAINJQBFjkoSBohA+gAW86Izx0i6oJxAEwR4KsXrJKBHJkQUAAAbP0Ge1R4WA5ijPKC9a6Ir4cAtfRYk8lWyfQIFJhX0eOFesQABSkD5/aHNGdTOJJliNgH3nJY9MdQpdEXgkxHTgdyzgxgJbYWTRl3P5I4f5w1+lw4pugX6B+BmMcCzHAmJJlQKcoz49MogboGkRaH/8UAB9qBT4AAybciwJxg9rsBUVOSObWICqJBZntZEVmGSVVXcqiSsd0hVBs2oROCw4QEqd6IpLuRTcRxS4YGrcI28W+Q//Jahs6xRjEIYivkZTJIhPuYhuu0iOReKLOTQ1qQAAADAD35IKW4AO+3KN2CgRznUAUTCWdwkp5cFwHbVxeiKXGjcRF2BdYDCFZFSFZoSX0mKOW/gV0eAApsAAu/CYpkCZlWkKDuAAL3NPmzAKMOAAu2AKT2CZo3mZKQlrQlVzyKePNsOPZzUrDMCVTQGVnhEYWIEPUIAxwVcJTeAVTlYzRvBh1iRN/LAAgFdK+Eh1CwJsOTVM2NSbSpFVf/ECrok/MgObVVFgwaZ/QFmTBKg/SskWdVGVodNq/NAFd6gUFRJ9sRmUYPEGLvl/w/JVxmMrm8SeTImfT3ErvnQr4Hkj/1WpTKtCR1uBnkhRm0Zxn/V0i41ngoMnlol5JCt4Q1lmltpCClDYD6jwC2DQB2KgRTgYl3+5jHtCERUAoSdaIKjHC4Lwg6LQXFnmlyLqEHfmAzdAJSIXJSRnhSjaMCjHRviJIuj5FanSCBFYWfwQdVzBlRUyGPg1a++VM60ZOqzgKQ5gflMBV6dpAcwZh5tCARSEOBwgR3LUMg5wmg2GnOnHIBnAWOq1CSGInoVhmwhALDATS6lyDGMlFcagaswDSzRwawOITze5ftyTP823mk/hlLXoMZghB8x5T0fQC06Zn5VaFkF6BWaAACDJZG0BiixGMlYBSVlKZF4ZZf75Qv8PyqPfUZa1FSXDgQqk0C39QAofQHDugXHYCB0G0QNLtKq/6h3GJQLExQtwRjdDJKMOQTeOQA1To6OICaxGsphbWE5bBZ2TQCvItyk+Vkv8CUhPmo84RzNSan+PZhWg9g9gSkJfkQ3lOUhm6pQJ2iuWwASzgj+N9QZBhabgmpygEQECCmULUA8utJWz8w1EWn3fJDrF2WxQ0UqigzGLBlRG5mze2WKFmpPIl2CbIK5NsX3/MJvyOiqTYH4woIcQ6TIEYBQ0aaktexQMiQ/4gAO5diyGJTKo6hSfej8KywocRhXch7M4Y6r5A5bnpqrR+hqt6oK9oWfCgTcVMB8bl6v/ybh5fKJwTYS0WbsTGIAmSYJm/gAKzpWsSkiiClAEwVGYLbWjWksg09qK3cZ+cSsWJ0ZHPcZJcst+28RhxzdIHYsy5Joxu3CJU8EijDoxxnAG2CeRCBABWWFjLDuv/yBX4IZYwDAAHCOyaHGRiMcgbqBoKtQIFPCcvGOcX+EAh9h0zJNilOoUJYCV7bQpEmScgtp2F8s/hppYx3IEVfEhmVsq0yAFloC4yrYpCDBCf+GQLqu8TIEVYaAKFbYqMvOtfrhCoPUJ3HkUXSEFFGOL/6BaDFq0hna0bLtREjpQvxgl3EIKpIAKwwBEuEFFwTW2C6FF+7AOqAeE5Ku/MDGs/2rGC/7gBG9TjfM7RHMzArSXo7Z3mLi3v+LhthloZAnapWPahpwDFfOEj6rptx9DrpVUCWZ6roXrFZMgBxNgDZWwCmYQDUcxGA+YMl2hDQsAA/yQDW9gARgctISbphj5GchgDZ/ik42QFVeqiBTLctZ2XhHYC1RhA7SiU5CoVRU7qN+Jk0ShkxkDDKTKvGeKMhVkAaeAAKSTAcowFzmSw8v7eKaAAnPFkwR6xk0JoPgDfptSIZCbFNNnaEPreA46Gs/iTw3cGkpLMNa1NzPwC8ZxRP1GwAtBLncgCNQByJHcEmsCepQsArxwA1AjtovcJwcxEQcQDml7e+MoyYXjo/8z9ba4EGBaXBSWcLKgNQrAkK52ccfLgsOp2bdRCqpAA69VAWqbwzPN9hdCtsSli72+0kvPuWFktcOcCxpYAWzMA1pCMLrQmVXTOTrJ5ilUBWlSIQynuEuKOCo2ScUYa8U3lTGhIhXPNDvBe3fm58KRVCHsdxl2jMZMKQyj8DKFN4ZUWYIRWxUkG7P2vHgLWoLhO2XjW8ozIcjaAgBWkwr9YIwAQ2dVxMnVGAT/SycLHckTZy9pZh130B4VzckUsSdi4gMVIMoLTMoc/RoPrIFiMc94CxeNOF/EsLc0HVki42moSWlmuI/41KfKsn06TdNB2psRHGQUu73795RCqyL/ciFgT32c/KqmoNEVUyCgH5Y/DVCgs4MiilAsGZObr6QGRNwUdApLqUJVG3Cgx+wi5Gy7jSGeKEtJ8BcWRo23QTW4EfMVHONI0je6LXzPhX0UuWbX7FbMs3wXOqtjYVfUei23SJEjpWrQX/nGRaPQLv0SDW0opJAK3QAGVoAIc7PI7YEQH/UDe0AIl5y/nA3Il7wku3rR1kgfMTDaGQEAbYDAHPGsDAzbrAHTaOyaGbPBOZvBuXwrRAEPIvIhydvPZcEjEmJu5YQYgOtYmY0Yy/KxZYwYDHmm2q25DygWHxunzYxWy52uphVkI5w+4k1OOZAxrNCIdOizlI0ZuFAA/4nlDVe5R2jgzkrx12OVAjL2wU1Ky0ih3jcLeHbI4GIxm+Hp3a2crpC0LHIN136YsVAKGTM3O92mr7+y4MtyGUpJseSUWZ3qqQIWnTztGb1jreFJ3uSEX7zDM5okp/GsFgdaTjP54nrRIQKm3r6bFMkEY3Pd2HGsY4SKK045ShByakFezVbxIenjkGZ82ad6gn2MNMF9E54dJdSwAlIoAGA2tTbYKCjNJ1lwHbYgCmrm5Q18HQPhyWf+l8ehAC0QElIIACr1Eb/d0nE+KQjyo4b9hh543DuT3JUGFuS91Mez4CaCoI3eGNi9KQjNIB7i4ukqYESuuYLRXgtCqVvByv+oZdUYWeJOhrlcwSLwDXg5pofymSqhUpGapCnZPDpHUAzruAmiuxRRHRgPy1Pkxp5XPkqBTdmReBjWSuJFgeGursMbHq7QU96s/uSTfmNVLoBObuKRZN10MeVpoRVN7ZtX8SBA+9UZZIeefjzQ7mQ7nRTpPhYRkry9o+lmYeTFneHjpeRax+Sv0upaNdWsyxYx/u5ZTrTuTjOb7eVgHiXD0A/PgAc4aOesJ7VM8gG24GbUYTaC3sBcIAi2IIO1PcAGUQ1iQlIiARzEyBuAvg8v5fFqdMqGjhTFLSuJvsXgqsEN7rj7U0GaFOBo0Z/PpOOGYekNeinsTuWsXhT2+Bf/26vwT6EZ7y3v31pzyfmJfhEWkBT1ScEIuLAMqpJYGhDiL+viNtVOjfAGiI1YLYPWqMUxV9eBslIMU80UQcoiluBXl4iuItgW5adJyt4VvvTsVTyeHC4ZUc3zjbr4zA3j62yPZb8XIdP0sAZJMXsVq/73ydviIgMPrCjlVU5Oeo8XqyiVJGTBIMMz4p3v97TvS2+InJgyo9QZm1T1HgtkZR9VNf69B931H8Pwwe3w+kGYqGCsZDa/KOE2BWGi2HEmcB7zWnsm/iACL1rxnCdEgnIJWzAMH9fbIKHA4vjyVxj9MzHcy2vzm4LzcKzzuaz7RzEJuHCJOH4Wxa70ZXH0/5i+IFvJIQCB758lS/8MHkSYUOFChg0nGZz08KAUeAcJNsSYUSPDiAclRmRksCDDkIx28UPJrxK/RihVHQyJUIrHSYwEbsSpMWa2lo1aomwpUKLChwUtTdKzKSXKDSh6rmz5ZCRRfIxiSkEDtNJPfqv+3YSI8SLCSUdhwpQ4M+daogRnlvw39FRPlnX5/YvJVq9OvAbt/vR5au/gjHkN2qwZc5Jawo0dP1Y4FqGlkPgY5yxrVcrISVUZmYXMUC3YjlbjDh04NfTCjhBBs/0sZWjr1Q1Lwq3t0HBfiDVDz03J9e7u3GeBsqQ7vPhy5ghxMS4Lc3PzsvCm+uZ9SzhdU//Em38HX/uVB1lVdkDw18rfevbt3b+HH1/+fPr17d/Hnz++KPb8/ZHYJ8AffPBBgC36QTBBBRfsZwtUYjiAwAEDpLBCCy/EMEMNN6SQwA5/OKAdXUSxZUQR9EMxRRVXZLFFF1+EMcb7MFiPixH28YFDHXfkEUMCPcTxBwV8uKDBVFABg0EErSBlSQRb+JFCJ9qRsUorr8RyvQBKgaWUHU5wJTwxxyRzI7uW4kewwUo6KTigGhFsJLAK+qwmylxjzqabXiszIVXqAgyl7vqE7E6yPJLisjGxw7Mz7wi1iFHeYPrMNrzaRAkqlwYyaE68rJJ0UbzYSGkTpYJBSZtJE6r/SaCQztikka0qqUSODepSip9NSlDUI6MOI+ZNroj4R4q8UEvItLjgEWqki1R7NLSbokPoJrAMAo6un1aF9DDe/npTzW4ne3YhKa4dN11KIWIWH0NpWysmRopCaN5opX2IkV47hUciZZc7yrC8QEP3oKoG8ldgaoubDqK8ji24NnjfJQjZvYA7LiVu8/znOJ/s2ljddCNKrCzf5rUkYramVU0k1GLSbinu7hW55tzGK++89LLkuWef3/PPH/8AFJBAA5VEup8ZUIHShwFz7DFqqX0UEMcAD2lFhDpsEYWXE38GO2yxxyYbRf5swYALEKZmu+0OgfwxnX6sAIMUVJBm/9LJfpqGep8pywY8cBW37PLLMG1GPPGGzlxKXL3YlDncuCazOLLK16yU03XjUvm7P5P7aVDFcQrJElwK6nXf74jbrTORh6ozrqlUP8ukpTTl5yXUQJONpn+9XW7eST5XaSV+RuEngs6L/XSSulhJiQo1jF8Kjct9/Yp6YRswSK17FXPWInxaO1hz8JQdqReUEcoWUJRCJhQ3cJFzfFxjDU655dHHBR94j2heCG40lyjwIOtX8tIcaABIGNi95ncc4YihJsexY3nrIdd7zGygVa/HYIxx8MtNSDyWHBDuDzK7sQpYDNOaUD0GfbNB4D9i5qaWiM6ENyQMzsyDHvUIzv+HP1xP0IZGoacdLWkMetAehAQktzVRR1DL0Q/2AQpe8IIL/rDFer4GRC520YteFIEISGQLJ/TNiWekGo765rQCDaMfv0iSkvI2tydFKUB/+2IeAUc4L4EJh39MF+NSUr94XSpy9BNJIv+Bi3rhQiC9gEjvQsOIiiBsKjbR35iIFyh+2BCQFjkM7I61wNzIZl5SgKSzRkJKSF3ne4ZMCe5ekkCD4KJS85rcZlbYnIKcxHg/2cQybDBBS1EBTShhBgPQ1JIzNMRVB2mCcFiyiU+kIJTEZI1BKlnJ3zGyLw/MDT7A4q6wGOwg7SMhK1f3LU4GpmaQDAkkYSLBTH4yNxL/2abBFLMWV+kLeNeppwuZV6mKlI5O/8gnNsWUMoMtbyzi7NZDvMc8DJ5wYoi6Xwe5IpwSrkaEgEqnPVfzMku8RV75OkwMHQPRTl1SYAaZocc6qU6R3lCHOuuhHnV6JSGuh2j7KOKBjrigFWDhRwqwGhqVWqEcIdVqTlgP18YYtJ1W1apXTZEoRCGCK/KiB05d6lI9ZMch+SATK9gCGO4mxybRcW929BuVsDpXGfHRcDXF63cEiRJC5gRybkKkP7/yDxfgwAZdOAIwunCKBZQAG/IM6F5w+Q3DyuAUp5jAKvSAhCZAapMZ86Q9S/IQfOxCFWyQgTBOQYwXEIF7ZCrs/xQWK4MJyAAFaoiGAEVGhxIsILWXPcIL0sCEAbzFUraLpV1eIliBFNYMLyAGMDA7hAg852EVdcwkpnE7laBkAvCLyVFKYCpddfcffJDVJ1BCzbtkZHz/MALjGvGJUeBFIJSJlusGCw8h5GABme2CMLqwgAjwwX/N6dc/KIsG6QrDK6Vjn7ZARlMK+qWdcLIZPpigCgGr9ghd6EBnmZfX4uhXIPztwCqOcAoZRGAv3yCDDVaB2ctCYQNKuGBz8jITeDQgxTM+xSpW0QEhVMRa2CUMb32r2lMAAw04+MayMBKTMKjBt5cVhgwaS4fvTGIAgSBCF4hxCjHLoAMMIK2OSf/bBCSg4AirAIaAzRCIAWgUsO+jsGQ7BtIJk7gxjNIXLiJgg9SuYgLAYIMalFA6CD8mwQuWLjASG+IYxtR9ofWzSG/KQ7p2Wj89/Q8RjSZUJG4Bjv0AwBaskAQ1Qk2KYRWrh5BaBF142ta3tnXarljrPxCRQmCFNRqf9gNHhGMGfcBbW61QRybiEdfPto9d/Zhpajtmr2kizF+72wilYFii/7jCEHIlLJ9UYgHWnFxkFQLhBM8EH6ZgQ0s+QSt+qLfejdAAC8iS57V81i6YHoy1/iFj6dZWuogVAkPey4hVEKPhAr7sMEUSkm8cQwMfYwn1KoEAVRgjJMZ15mCbMIH/2k7gsqcQBhMSYglTQGG9KIFepiqxCgfEZcdfud4kuAEDGcjgCA7+rRkGG7KPw8QCFNCerlbyCaWswsUDBZ62u5uSlxSkJg54wzJ9svUhKMMi6iaMUBixhp/gDgEYpBMjhqBee2+CAn4p71ZUknBv0emgBelAI6AnHK9ks5woZUQBcrCGTB2n2/yQAQMQ+qm7qzsCxOj5yVchDAuMGKHJ2IA1ilcXb+UFnX12ZkigQNsZd8HQJB8C2PkSk/m5kzlNFnJm41wCtPwjBQsoxsegsvRGcMACuxmLaQQijDibHLHAiDPdp/JejJSgCzCIdJZr2wSSHaYiUwDyyU+uKpvv/3Ny0p8xybvw3UQWxAHAOHxLZvkoZ1VlFyiYJj+WkRJ7ayAHyUhkUb53rn+gHPJHsCynww0pSAE0KAbkuZ1cUYQIuBNr+ZWpkKAI0D7tSzizEAgmWAW2U4lA2YQFKIM7YaHJmQQWOIJcOJOtmy8oUIJyGgx6wYsUGIJl+ISe+Il5a4Q16IACWLnC+IcMMD0H076hiwhjGLzgCJRGKIYFqDO8wKCRAwbZe8JlQMC/qITLoi3LAgZDm7ynO6E9o0HQK5R/IIYAw6wueEJgGCaVuRPU+QeTm8CI0xzUmARGcoMZK7gJEDAjGIi8cIAhsIt5k7k0YQKGSrN88SaHmJy8gP/BZcgVaYIBBxiKW4mcGuK3ahuXTdsZaNPEIOoPnxK1AiG1BVE1KwCAX0AFVLCCGlAjYAu2pXKqH7iDLdrEWaRFshEjXbCFOhAFLtAEM3KaVnTFATmrPmiDZNMbvpESuarFWpS2w7HEZ1yLa+sr0oEluzAeGfCWDZCVY8K4usiBSZCnx0ENZZABfmCFrWiJSmA6lRi3M3ADzakk5vC30KlEhkgZGTi8RgwGAsCIzpCAeqM3vvoKo8gBb9g246mETUDIStAAB6AZq8MLKXCAdJSZDQDHuIAG+IuV8kou9VIKFKiz1wC5dTOFUZC7TRgFpdgEGegF6JAgsrAEC+AAdVT/iZTUFLlLiTWIANNghHCUOvmbQX44hqIwhjRQiZgzwqWwhghAsgz6ByiQFeNRipUwBt3oCxigITYwiDMoL/pqCRZYpYQ4RCmAv6kbhZboAJIQwUOkDDn4R5YIymVSuiNYQW06MIboBTmQGXmzSIQwBQQwR3DpvHOSsG2JlpEoAWlaCeShgi5kvQubRsiwN24zniMoljvpAOToNpPcQE05gxWciesgCxhQyXrbwE1AgsGEn6PAh1VIyO5CyiUkjUlYhVhBwa17AofJi2kRjlFAwJCQiGaYgqmji1mSnZf6DEbghlXgCql8TeSBHgQgg4exuZCzCmpClcDENoHYjGPY/46MQ5NNOIMmYMPDEAqECYteIILb3DoHuC/bm4CkQwl7Q8BPyIHMcRl8uIIugLmWQB5amUL1yoATW7xCwodKKoAFsDd1NB4TXIpNWIOaK5aia4hemARgWAlawbjb+IcGUISkxEmukIDKA6WFcABWaM570wqcfBOgyJVNoAHagQ0vRA4wbAxXQYaY84lc+QRgKJ8A0hxcmEH2bIQuUJ+wyJcLcoCg9E+UuAWDGQAUsLfNAwr1mq9RAMmCiUfRABVy+oeCPCaaVEh+yAU0MIaZyMwpnBlotCdMzKll9DRQ+6mgSppfSIUkSQUAuIAf4FO4AkZhCxBNgASqgtNCNVQYEf+j9aCRbbgDq/EBVvzTJnoaHxgBAJgBY3QrZLwjZTzUZ2tGNgVVjZDGbKtG8hqkgjCGbACshNwo6EnIBUAodVKYCADMcdvAKa3JGSwG5TEfeXSff6vHyWC+U9jLTFG8haCTSZiLUVhHXUGAg2iGrEuubjwT6MEBd0G7g3gCc9xMk0xLg2gCg1wKZuUK5PlPfpAGY5CIVYoWByi8dz2FjxiIjLqg8YnW+TRNxvkl5OE2IjgYatG25OCHDTCIZuBK5FlHVr0zfkjD77gIGsiYKd0F9mNCS5i/rYOebyXWlRi3DECWvDhECnjQ49kEfWMIZBi6gUwG+HNQFk1IekPIEQX/TtlQCxl1AFOhHuTpgKuIgI0KFNXsv8LEs4YoiAHQvEpgVu15A8kg1cfMGNdbjpFFiS7oizIQ2Sn9pe6iz0ZAgCbAJWJivgzI19uB1ZS6y8n4h5PUHhggJpQi1mNCCQYQIH3JCwpA0Qw1Hib8hwHASu0sTougV97oBUk8ysIDpjP5hAVIBs4gHfqjPxlwlTLgSl3Zxo38iXMdBWsQsUlAWbQFJXzgAbhNHjppgGJo0Hn7hKBUinVEHlgtipF4gmKAS7gFRLuAgmZoSr9zgGKw1WXCHfUiWHPKCGIdt3W0iCHI0PlciVxASsMzg3PpHGUyTQ3VOnk7k0ZEiaEMVm8Z/yEbhYyly1p+mID8eguJEF1+OIJpQSnmk16VnC9+SMvxoQPApNYN3LaUkIaEK4uZyBfVM4gCIJVSUUj2YpwjKIBJuAWUQMA1DVUcctNOpSs5/UQjYhAw+AUrsAJUSIVh0IJHnRApMqNInRoo2gcxuCIIRuEUxo+t2qpaq6Je7BARRqOyOgAweAZMXba3ajZOVWG6+tQGBuKEGNU1qcZtLC+vSIYjQBOoGNOMQQ6PndFeuC8iyNeykxlTTYlRwAExmUdB2V4O6j+lawmURAkJXbfDAAbuYgmDgAZpWDrw5DbbpLfV1ZUI2NIzFgpT6F2W+FYLWIpmrdGORAkKqEq8CP8fhrjZpGSJvtucxaCTAphcehvjXEHA11wKMjiMSypVqYRf27MGzhw3ylRkUzFZ5jioQFBk4NWISWgC7qoEHLCJeSSGsDCMSrKlT4AepESed/S7obAEIZjcwORkFU26SrABFUpZhXCXbS2e960EHkiMCCgVfj0OoP08w0TEP9Gen0AAHXRMC3taDGMOlDBBrlATN3jLRqhkIz4eWum2RrAGumOM9/wHVF5gfOUA74Ofqmhf+9WVtDyolHpbuDWFgJ6gqoCHFzDc5e2LAZjcjaoL41QWR0aYrJhBpD0m3/wlHoUBFyipsyWLiFA6khXIf2gCBOC2+NOVs5wmdQQMBFD/AkXZ0q/9BwIQ3Q2YCWleCRQNz6mb3kaQuNSQ5vlZ1YxTyCmYiLX4CBYonqlcUOzdyNcsW5tAxH/gT5+YzEZohopYgE0wQfkM5HJbCRoA6X9wVyumQeHg2DPZvdzJXR7sXmyGDPP1aUAUhoyQE4MAa36g2q9AIJCwBAaohL2bwr4canPdKBblh+zkhzNoBm+R0YNgFkYaAJGd5mWawnqDgn8IXaRk4CAenQfu4Z2S4KIBxaShG1LYgnsQgEf9kRCW4bbJEUOIqtG27dtmYVvgKkGog0Z1KqR6tdiemkn1ARWIIwaZoxzW1Li6bR/mkj5yRtAG4iHWM+R6UKV4AWzI/wanPh6OjCWFfE2FNAJ16oiH8EOYY4m9s9z1IuD5HO/O9VXQ8eJJqomaGGhgagkzJgqDWIWXk7+WmARjmFxQ9m+4pcl4vpxysQQlACZTHYJJuAa45bagpMkvTEjIPc+M2IVQXt0ejYteAQ0Bx9dr4y5Z4YBFmqdvwhTuooHKpr907N2XjRV74+XlGApleBPjUS80kNGQ6FmuUAoG2IzxGmN1NseKcDd9ngTpJdPCqy+HSHJGaALZVUyFLRVAlpU0MA0XbAgmRxM06AVLmEgjLy/ObAlrFlrlaIgUGPEzKQF7ESin/QtxXo69+24N8DIOMHIrpzdWCGX05gD8G62TGv+AYs2VKMMllGqIHCivlsgFezNjxviMCThf95wUifCmje0ulXzsfwhmw41oZF3XBaCecUNaluZYqWwJVjiDAZDXXv6HFEWJZjIGlJ466Ilx46HmbHB1JFX07vkHZj4mnN4FK/3jKd1jylW5uBAC3o05ajLzPz7LyfzWx4nJJmfveqvkcxTdHLC8hbiJzHSTWKm5BfBP4fgEB6XcUkmJ3GyIswb1reOuw1tot54kGv0YuV4p1oNL4YhMkVglSzjfeNUv2pgE/soUBDxLreSGvRqF5n2eWIoTycaISpKIUwBreqNwK22JEviTSZwp6Q5t8tihTGxuLyptoBo1pEmFLUj/hSP5hUwYkkkNENgW7h3JkT0ghDo4+Z5HYf+wBa8JI13QhABRACmC1JvnkF88ehAJBxxmtr5xNp/XqR8W+Qam7sepxibvtiPww5S28Ie3XNzhhzXAP8yICRZgZzTBZQmvUQTwOs/5VXoMIdoslXRUx2MF97jAUP9Wr3/oapO0VankzFjSdWwsjIfoBW5fr5YAhgKwBmC6WFw9FcDyCTloKZpeOXelXOEgv9dYGDFUL8WmT2OfT/Ly2N3sPEx531zpAGJ9X3ZHWj+3cJh7O45xlcjPOLmj8zMuCKNU4PWCCAaYzKnjhsHqnX1iBD+GW8vcCEsoAGnginT37nXkNiAf/7cISHL4eQjiB2/wvOsC+Medhugz/ybCdB99J4oXqGR83QRgqA35gczmgIFgoPc1pnR2D0SZa3+A2MQv1wIp+PD9S/gP1z9G/4Sx4sev0qdGEvkxaTjpnyWHCj8mnPRmlMVRlS6ykuIxYceNMio1iikzpilLDRVOsjQpJ6MJEk82gsmPwb9j/BoJHEXyKFNVIHMqZLTgosCLJ/kJvCpx1E+BjdgkXAnyn5Sw/xQFw8pUIjwZFidejDvqk9W6/Ib8m4RrksONlmyy/Odg5sxjxpbBbRRMayWu/OgGs1jxKAIX/wYgoKj2ItdPm4BORPqT35Wxpk03iPtJ66aYdGHK9P8a2k3I0w0ZqTpZqSrXXSXoSqzKz/FRoCc3RWRVaU2ysqYZSHwtNK7Mx2s3vz3G1zb3sQ4lWoy59mb38nkVWtV98tQ/eKd3GkRPWKYwfCsBr4RXSfdRi6cwv7VaLnFR9JZ14p0UAXmBvbfRJBlc1MiAb70l3FrLLJMGXOAxZYpY5oEYoogjkliiia94IEsVO0DgTyv+wBijjDPSWKONN+KYo4478tijjzaKEmOQ/pCwj5E/+OCDAFv006STTqbSzwykCJCkDwooYOQ+PvygpZdfghmmmGOS6WWW+5DgDy+61PGjm2/CGaecc9JZp5130qmLPyLwAqMocezhg5GClln/qKGHjqkAkj6M8OSTVpDSpBVNtmCllk60g6emm3LaKYwBlAJLKTuc4IqJp6KaqqqrsprQdXGxZ6JDjOwS4YDBSXCRZwbG1etwAwV1C4n4QLcVVsFUJVxEjxF3El1gtWqaKkxRKJGH0TLy1yr7FScePw7YxohDpwR30igCbeBrdcAhd5xQrUmkoG0OurqhRAgcwUZ0Fl1lkq69XuUZBxyZVyu1w520Ck4hSbHRP710oFVww4VH1SZphVaJEufBs9GsDRlc10kc+FqyXBIp18gnFkT7EV8I/SPDTxa11sgo8xJ8xKtruPePMcBRtXJYDnvMiH0RRxhdBr1whx+55vJn/2zAawn3yScSbJwQzKcx8oSvXHXxz1S+blKVRWatdErFFfOz4FimqJXWZ9E9sXCqH/+zFoWNxNpyQqtwNhxXJajlbdlxWQhcRVyVofXCDnXQa4AZ1Oawbb1wcJV4XMXqXLY3CWPyUHiT55AlXWAHHgFXoAw0hxY5hVPDCfVCeMbDCfTJsmajvGFVOZz3Hll/ycCVgTCVYLN1q8HlmNXqwhXGPwht7ZF9CTlg8gIoRLgsxpPB6/tu/AgLhYF0nbuZ+oxhhdeH5aWAAD8YW1fcRbk4S5e3ja3BdHdSbOB5apkLDrAilEYgxnWPAY1q+NGB92GPFcd7DIX2wytviQYrNP9wjqq+Qy22ue1UDrFP/bIikb51hxEb4VVcwhYVuzlEPEiJSCMmwD3mNeYnu+qKcIgjgQIYrWjlSQ1XqmIuYBHnKK6TH3U6BEG/QTGKUlQIilTEIhd5Kota3CKNhuSPIRXpSElakqOchAoAkAIVVijClZKkpUUhKo5yHJMP9hCHIIlAT1zcIx/76Mc/2kkEGOCCCETgD10UUhRFEpQb5+hIR3ZpH0hSwAHKKKlI9WNS/ahUI/eBKUCCMpRwApWoSGWqKaIylao00asugsIRzSpkmjNQEjcxgQ3QQA8cCA9ocicRa4jIJtPQgP6CMjEOWACI/0jBELSissfQZRPgkuL/tNj2lmutSoUKAdx1dDPNsQDGEjbg1lrM5RVjIgAFxzgGFHJlsqrAIFwOE9dxQvPL9UlEGlPggQ0oEB7l2WUTLMuWTmwzGKbM7YSWUwhgeoENCShLfauwAB3c4wYm2ICJ/NDAeQDzQloRiCmViMjcJGSNVeBSl7yc2PyOsoYoapMskWOfRKKRQq5YcCLsmURZEGMsiVCOYLVxnMzKhpS3sMA2ZcGHTXLAIdZsQgJm2IUUpsGEBbhmYq/hxyk8Oi9LKGF9JzlCChAYl1sdDG0KUdvB3hLCj3BTYvvpAIM6SB69gYdvUgRcTOpZiWKMz2xrWIAqNoC68AXlcD9ZAFM5/2KTnv2jWMzbhP5OgZCdPFEhyeAQS3MQzg+9xGR1WxAjymITfJwCOGgdxS6GQJzP8A52IGkoNqwxINfxawgNUMYkHKAKCUxteZUIRuMW+hGxxJVdlbDGU7GyBjRsoAPbQuhRjSkRvNzmNg0NiddK5k7r8sMaaOgADTpwhl+9JYmf4IADovZLNqiiAzyAAQWbSKEUZNY0+JCZWq4SkWJ0gBkOCQMR3AmXkvJDFcY97kYixy8DaUAtskEAFI5xCzZkTnL95UcxbNOECQBjAqsARoiXQZwKnuIUMpiADE4BjFWIWBjyymbePjie/MIyb7y6yitBki2PbER0wLDJSvjSEf/TlWwU1tDchs5ghlv0k2Y/uQpo5GC66eFsEsZYw+s4KxEOvMEME4BNfybyCbRWDJurXDObR1TFFbXoRaKcM539JCQYhVGSY2SSJbewBVT0Yw4/UIClHmloRJ1JkpIkgQi4sCdb1DnSkp40pd8UhT1kKdGH3vSh3DiCLQAgFb/I5DAgJSlKFdqTmao0q/9IylGVqs2ynrUqW3lCEYLsrKNB6CYQsIECkEUhDiCZ6PjBgtOaBcsrcY4NukJOfrDBGAqxjyWaoNHNJOwjNlnwqaq5ltd8U1b+Awm5OHvNcCXkFhPECl0k+EuWEe0fJciVhXpFG4W4ByEeAUyxDSiRLij/wXP/UAYUmsuabPiFO4yAG9tcqe2FSiVZrpPAN/3nMBZwOaimiWUDaeluBJRgADDbSATkJ7FeEUCoW1uVSv5hBG/RpSKbMMK0bxPTaBiRKRuoDTAmshSLTOBjePPYGrxSoIk4oztMK4M1pJyWq1BA2kLtBTe4jNeqsGyoG6+xNU8xBIQmZm38IF1C2Cr2tnmEIR6RQgQoNpqTaKAA3Ma1R66j2FPgGJw3WflYQmfAc/q1ERqYpsNcgISqxHxfdIFG5cQiQ4ncqhHjJrJtmHDgCG1CCG91CDdLZgq09QUnRBiNgVggELROxllYUQWQY/oPYnhr18UgioNUaAzuhZ0q/wobKkM89hFgnLxkm+DA53vBCKYl4xZXqQorjHcUY4xbLLQVHU5Fc4tmnMch2pAGVSbWr582wgbAJvIklEEu2ejKZjbgznbcsxELFFGJcDkDbz3KCGXQV6RYsQgCkpF9jZCHJRjFt0FerxTDLchdQyBEBEjABdnTJkTAvs3TabCVl6GdKnlQeFjIQuSdtmFZ8EQFC4WHwjzR+4jOKoRe6fhesaEfMQhB6FkCM7DBsoTUbmTDwnDQWDQYtwTfJ0wAA/jeNyhf/ZxcmnUgrSHhFL3ZFclZqzmhpngRGL3RnllSP4CBFQBAPxxAGxEKp3nhlxBKF+7DB0SBIQmCLXjRE/+q4RqyIadwAQbwwiJ94RySiRvtgSRAygoAwApYgallEqp10ie14SDayauZUhIiYiKiiq1xFd2FzKvIhgQIAU85TGMlAwUkUa+8gN3gw3aIRfkhFrvxAzDkBTIEz0YowXdphkQsw+d1zNx128EozjQxRIi4x18wFLklzVp8Htek297k3FacwTRsW0fBQyraS6+sH5Z5FGaxBPXBSyUcw02M0LZ9XZn93VyURl541XExXCu9El/sxCQMQANWBz8sw185gxRYwtZsh024QBowA7qB1My0UiVkQxmEnsMgQwpwQL3FBRo4h4PAYo79gxCcTFVsADwwlfQlBAFQRVCMghz/lIVDjE21fMJj1eJ2NMQApIVnXARi7IQv5sXYkNTyyQBgdKJC4MKWAY1W5AJHFeRNdFkjsII3BAdJXcQapEEDUMEupJxpmN3BXGBgwIMlFMA/QtNWNcI0ZctMggjelJNVsIe4WOVVYqVVZhc3ngYwxN5EaMVcQEEyzMo8wQML+NtEWAgO5IXp7Nvr5RxwVII2aGV+3QJRBgUCFBRkmUXn+UovzkoK5sXosdTIdJ9ivQESEMATMEAKfGA1NgB4EUcxXENjuZ7YwIS/0OC3wIy4zN0RBN8uLgCwqdU/WADA7Bpb7p3sOEwviA5lWUQxNIFKwmDB8YaZgUf4FAMTVORT/+iBVTTcGvAdTjgMYBiDgVVII0QdZPUMMhSA1QUU8IRFMzrMaTqTeMgch7lBO35EJw7AGViXCUkEWBgNkM1dBb7KW0FRBiIUV7AC2ZmH/8AMBzGCCB4FCZLkR5xgCn6IB4mOTNCVQnCQJWxAcsDWZiyDEDQW+10GAsjGJpiE7jiQX5hWQiiBRqnMiTmRInKoKi1hnBFiiPZIFOLZFCoJn5WRGqXCCHBJi9IhHRJKJHVJmgiSIemRiOJojuqoLWCAP1zaoLxokGqJlbRAFpLCL5ACKfihJnFSFwqijkJpjhhirHVolVrpWDBij4UIx1EHAyHQxhAZtSlE/LAQVbQlWf9shDuuxNgIB/9BA5CNhREAzDOBRcKpZ4l4W7U0AlEMJ4jEmy6am7Wg2z+o22hspkScAeM9jrChla9ogO99jgI6jBQ0quQIhCogg0f0JxQ0alC8hRzcxtwtHFE63EfAg3uIS2SKFT9k3UhuW6T26XHlWnQA50VYg//xFJFFKkKKDkfFVDfKSlTgAnO1hsS8wSnmBOVFzsxYRN2IYw44ID9wAzyUJZxmj/pIxBHAosOkwHVUSDGQptE4TkI0gbHkgkUsCw50RKzSpI2pHq3yAwfIwbrOp1auldi51ZVBxT8QplYAxwKUVmNBpXlIZbVYh5Yq3AuBIEgATrIEhf7QhWX/1QZBwYxT1U+vQMEHelRZOFU0lVklIIGRlYfObAi/ZCzB5CDniQ5gZtdKMEIHGEhrTMZbaMUCpEDPxJS4gCB0TgQNsQID4ENZzJNHQAP3EcgzAQNP/F9UOMQRlCniEENZjFteuAc8/MauWdfJQkUzetQ72armZZ/HlEVSshTv6E5rqKbQcqUUJKXEPNNqgK13aA1fMAIRZNAzSYQ2mIV7qN0/OAPixIUitJy45sU4/gNEtqlaAAfWaBsj1CI+XEMl3Ir+MEUwMATMdIRtoCev3GnLsKcxAYfjjsgkrBzE2Wcj4OfWgcR+Bs8nJkQDmsxb2IDpXJZGsKO+hCY/IMFl/9rG6D2bVphBbcxnXjRBJiaNRajZlSqvqnwoFkXp85IokZgoGVlSqA3DFk6SkHphJCnaoNmRIRVSmzzv+JIvpRWSmoSRGGrvF1rJHsQAGPTDCqDCFiwpIDrpqpVv+U7pKS1v/yZiljpiDSLIJzAB4ZpnXuBDByhQXOyCQpgiSPQMPjADOv4EDRrBO4aEuMwOMEhQgOxGIyiqna5KntqLKeyriFyPAo5FueEVP/Si6haqXexfIyQdS2Yu3+ID7pXMJyhDVFiOJ/5DNhTbJ5BistnE5f4D6+BUN0HBkYXLN7JQjxXjNWrOyCwEwWDwguSgj81qryyLZ3yeEJHHTkwBQP9ehBAg28KeSsvZBDH8CnBSQHd6YOgADV1QK1kwAhV002M0gIBaDkI4lXCMDxp0bkIMgTGdYyNE4Ac2xF9YgkGkAQ050/DN5OceTgZdxBAMgNbl4kcMJQhZz/WU4ybcVkmEV7hmsF3VnYFkkAxs8f/UBrB+BPe8S3hugjVYxkC+Dwfozir+RDF0jNbZBDcUDsYm2xMVwDJYk0RI54KprMmwrM6CBNLUVz1RBQI8gcCNK738QwM4hm6Ehx4QTCduDcxA5K0oh7GkQEGpUF+48z+YT7H9EDXqREER2RpgUH/ccif63mwFmclExCiUQCMrW36wgFnZy3TwQwaQ7hHzHTz/wE0S9VUlSKfciquWudNcpNcG2Afp9gVPhcXXpc91OMNBeKBCQIdAVA1oGEHLnSn15IWD+c5FEEVIyPK97qJEFHKrfO7ybcIR6mB78F19ahjq3qkJmgwKtu6ZhgQMmPGvsIdNSLXOjuQEH8iAkEQluBBC3PQkwAMCPN3cNB8/KDV3QoXl5MABJS7yArX/uvVHNG8T5m+IRm+eLQr1llEqAMAITBL3rq+hySgjoYk/CII/OBovGNJcK/Zic5GN+gOgIMlfv2iS/MAYWIEX/BkA1O8mpdqTMraO7u9bi7asAXCw1qP8lQRJEINN6DJ+JIQxPDU/EMEHjlxdmcGuXYUM/zCUWFjPQc0sUySVw9TiCJOqRezC0GZlcrvsBHryLp4bScawu/LDNBYuN3NQsZRMIzQAqvZzLvbcf5bGrMyOTfPFVOBUs3RYsnkHFPcKCtXztlHAlFlFgM6WywiVL572TEvEAjzW5wDG4Fq1yUTARgzkqqzkRpjBdDDGuOlywxTDq8QTeUDDM4knDRCMpoaFGbwtrYbsE8EjWOJOaMSxV0mzVBsDE1XIRTRwZn1uXfjSAihbcQYb6XzyjY0FGih0XinIPqpxiRTs0fLDGljYLRB5kRv5kW+AKtBABOCibaRBpdIsP6gmRxyEyzrEaU7EhNgTH3BxQ0jBtVXMGgAGN/+Pxd9GeXiAqRo/s+eB3lgMYZQnzU1mjV8cZWDUJq9dRDBEA0F2Z0H9g0/0joEEr92ch8c022tagMf8qeWcpjEZj0zQwbhuZa6KDkUcATsC4HR+RISxMhEWg9QtSPX8gzcc0esQcn4yggXEnlAggLTN00KVRbdOxsGkwX0bV/ZYCCbLwIe43wj9QzKw0BcTQc/86Qp3+kXsNKt8bpSzhHI7u1jwJVHbV+rK7eomNX8ydV50QWzzAzYE7XFhuCWgAXgkUSUgQFlQKyxaQA5hLT9oXmfCqcdQgDV3WfKO9r2bRlx/9iDW9fSiqKPMgBVsIZcMmmRvGpdsyRjGARc42p7/8AKk7XvES7yc6MIg2YItFIlfG3wcddKgENoHxMAWrECkbHaTXgr+Tjwhhja+s7wUlbaPd/G/AAfhdWdFimvBZfexLpuy3UQvANZPTQQL6Fvtyk5eRFhemVnGqkRptQoJh2RNt7VpwSILG+wLV3sMI4h1BMMA6KwlMIRLk25CEJu6bEA7i8uY96XJDMgQBDPRLBjijkb4FMBNhwV7w0q4nNOUsULKWRwA4oI2IQRfcnF+U65FBMM3OMcWXxZCxLfw0VVH0H2qYHmX8QMVlGeR/YMLxOxJoMAV0w5EXR4/6PZye0TPHdBVWL3eWaxCC4QF9O0TwcMCKFZWwARe0H1P/xfzSZxs8Lj0feD02VFje/yDNuwPf+AdB8VHW+O3q0hZcOTOfEC/TOjGBKC9aRzDN1uFQAyMTrjuRwA79PADGXBEWX7EC9TqSbDCNqo3SKgBh5jNo94iI9+EX/ZKNLtsur2rQLDC3AwIQDSx9I/Rv0kF/yUcmJARI2afKvHjF1FioxcM/+FTSJCRxn8M+H1qxK9RpUrBGlnrZTDhv4EDJxFUNVJizZprCG7EaKngpAKj+LHit2liTSMwEVqSgjCmTacSLbRciC9mQikEzfAbZZLmp6H8iEiF53Jsx5Y2KpWUKHLokZZvE3rUSEFiRJr8VE2q6jKpVCgV60rEmbMlo/+qDioRnai2poOEY3H9u/qWEa43lbzWpfkm5kG4n0/dvcuP8GfTp1HDLQh4JKuRlTymNq1xoerRJEmuKq3689Oaq3piRFiW2G2baPbG5tiSCb9cWhVXLOMZ9SQo0WuORHO14WfD/+AFGgoUKO6RphDKVr+efXv37+HDf+VBVpUdEPy18reff3///wEMUMABCSzQwAMRTDBAUfhj0B8S9onwBx98EGCLfjDMEMMtVNhnwh8iDFHEEUks0cQTUSQRxH182IcELjAQhRcRbOFCwRtxzFHHHXns0ccfgQySPxH8oVGEOD5YMcUlmWxSRApbDJHCCcfoB4xhALCCFAytwLD/BShDdKIdIcks00wyAygFllJ2OMGV+OCMU8456awTNdyeOiXOghjZxalGyuMHhsIMmqalyRKywDeJiJnkpb72YiIziUYhSgKNJsFUMoxcmqSDTV4rih8JcGFkob3mVMW8kDaJ6IxTuhBmlVlprdXWVWRwg6WYlPvnlOwA48cU1BC6hSbsiNIjo/TgOqigBRatZIFmC6ptEmEWHakBTjfVy9GWRtokUPKecIlYU1a1SU/KMkrotWMbaWSXlqgyrTZiCfKzJqIo4oeNzw7K9C0pNliUH2AIGug7O1tqQtS6RmHFgobS84iArzDz6pbvOrIEmH5pkiAhvXJqyJJiJFIs/xegWErtDIr4jciayHhiBJ70BpqsCcwUC7UY2VYzzy6iRpKggNg8umoyU98KbVWacrIkJkawbdUmkZSxKmeG+UzIPECDNdi3eIOZQCfTOqhoK6eIGEgjjYYb+Z9eZFAM1JoqOYYwZhlRNDCSRmLB2tP0sEvUT6a1areCVjF42JLT8+yWiIjGu6YcpO6uZY8YQZQH12waKRgmcCFZoaXoBW8Nr+JNWaJAWAqu2oQ26PepDeD5VqOrlOpail9Zv1qVx3bl6S2xi0Fq5FNdsqQXIybFzPVKlLFkoZcYwsdtB4CNbpPqJrmKGWC/GqWM9DjmtoGRaLrrCrmrVdhPmtKilP8faVi6mVuKLUFiMTwl4pZ27QYuTgsbaZjFMO/8gzVOkcEqjnArCdJKGMB4m2TQdxv26SaBhIKLwYDTMmZN5ghiY0JBENWuhoQvJowJila04gBUmaYAIQHMJ1jnGBVW5XpxWd2fcIMeBQ6RiEWUD33sgx/9nImJTXSifxzkDwdBSEIUspCGNLSFA/hgQlx00hfBeKIWKWkPceCCLvYjChEIgkhPdOMb4RhHOTJRF0SaYhjxmEcwPUkBPthDDEiRii1oiUte2uM+xDRHRS4yR2laU5veZERJTpKSCgSguvaUr5oIxXWfyEFDuMOQyCXEYb6JiFXQZ5BqDYFygdpE4nL/MrW5Ke4fTWidUNonBALSSVXsE9svbbIJApjLdE0jH00eZ5pi0e8pTJDbVapilrjgAIS0aUnAzOWrbIlsgN9K4UtOcbdGcLJVZGiZMtHlS0y+hXN8UAxQ+oUes/CpKjF5yQzZ1afQ/W8TEYglYcaiwn9wzzfLOMK97GQYhTFQMxRpxAZGtjDw+M8po9AhYWwwCuNEIymaK8MxK0EBuZlmEsYon1MWUK+3WAJuLLmKBh4mkWDwwwEdJFQDAViJqCgUIdZMWtN8qc7d+CkxMe2A9qzZNTopNV2MMQ4wK3GEb6EmbcYZCR3o1dPJ6KUgBeOk4RphA3aZSwphiEj9smMG/5+eRhrkk0gECuKRezHOccJBiKliYqyvNAIiWmnEJjQAF54EtCcxiYw24zUStlhDOB7soQ2C1TMbVGUyPfxHB2znFCGksCABHWkH2ke0iIhVhKYx2CsJUq9TRTMhzCCKVyiHm1OgKiZSQJVH2he8iZxmIVcpQURwWZEzGG8s0GyX9QxSQ7sVpRJM4J255PIEtbkuKKrQlGd4+BZTRES3WpEAr+KC0JYY8JK7LGLQgpqZUAHTJpVYaGkYocHcmHeXIAwOfBnSBYMVg2TBqY21fgVDvtZlpzZNSAPsx5aJrIEnnSEIdRZSEMh+pYFCrOSFMUyn+dTnPvlh5IdB3CARP/8oRF20UCq6tAVUrKBLIwARhRTgoTzOGI8TwgIaQ5xjHe+Yxz5SIy9EIYo47CFCUYoSjZGcompMSAEV6AMYwEDIfnSpH1+iUJjG1GMty9GRbHJThsEcZjEz8Knrig+f9DUUxdZECe5pzURa1TqDZA5yL0HA3ey2Ceeay22oWW90BHdNO/USN9LD06TYu4mLnnO8x5RIMhf4D73+rXUFAF9LeiFdUxKDaQ8mzNQatygUuGQlqYlJBnATnZFsQKneSecl+WFm4hFEGYCx2kSMgEIPugfNThEnP1Igm4X0AhtaKc9o6AsnzbWELr6kiDAE3bmEQMEkdomIMTYFEwsUNZj/ZCgsYQgKw5qgQX+osUD7vuKVCNg2NZrKAHcNHZSj4os1tstFYOPjtNtUIny65gCe3oXvFCqQqU99DnvJJ4Ndw+UWBuPmpqrzjwhYzjwcRM2/SVK/v1Lgv7HsiTH+WmiaDGCu7Aq1bx7Hp7vmpJfeWzNck73SZqh3NCgwsKAJsr5FnQEfXetO1whNEpQIxj0RCBSFY70esUVgKrLBR880AyiIpkZhA8E4yu26t0mEM2Xh2kQJxPsWexbkDItidckogy6Ah2Qk5aJ6NjNrk0iDRjRyvznBGerL6HgF0extxMprE18gNsLiyuzNokLIWpMbjA0362yvKDPh1zj0Fpxi/9ZY0FKUu2wiA/Zk9GcswQDYAus8dx/z6TO84SR6eMutJ1MU71jFCm1hC1nSkhXaQIotMjnJvV/SD/pYRhu5nvjFN34cdaFGKe6HBEqKUIx9H/0S+6CPB0jFIrohZSpb+ciJPP73f9RlSKKe/OWvE6wlIuv39HotRdnEJ1gB+dSsgdv74oelU6MEVePJBRgZ+GdgIO4+oQP4jGEI7S4yq9oUcAEVkKYYQgqkpoAcTVjwRdLqLmU0wLMiDSG+wWBYYSBWIsLg5+ScIm+yytSqynZWrdVU49VuQ/02YhJeyCTabwhKKwJ5TZPcahM4IOyuid3mZjREAmpM7z32gmSG4P9uKCIivIGW5AamAqMROABnEsINVoVoVKEvGKJ2kI4flgEJYOI04GEKAIe6ciEaRgp8yOAT7kZUGsFs6O0KXUcO4ETfymtkJoGihqINK2EXVOq8CKPQUmZSEqsQDbEQ2aILfLAlGs43PkGAOu00CiIQoK7ikg1a1EIxWGETkCEuGisjpAvRTEIRpiES+eYfSNApUm450C7onoIDPFH+3iJ3jGAigOI1vCIHsglgmIZXnookjMF4FAfoSKINSSIXoMA9HGCmSGIUJgUGTcs3WKESdIlbFogR6I8i1kYiFo2klqOEFmUVu6Pp+MqFIsINDMxUek5h9GBRXiB8Wqow1O7/zUKOHyKxWaJJCqaBk3xj7groAiUi5rgm7wTx2CaCARGSKxBoFxlCvgiPvjrIvkpr8cwuIQ7r896iYJgrOyovakZmMvChrfgQcIbJIP5QNfRCCnBDvYKoCM3vJRlG9TpsicCvJg0E9phv+mZvyrokFVYgFQCBi/bAi45M+nxvjCKEBHiBF2yyKZ3yKQckyPxh+DBgyKgPKY0yKz9kBJ4hHLTPkK4sQrwPKslSQMTvy2AyLdXyTsosk/QJb3pGgNrjCI7OJtwOBGdnbkpgKNKCH/GnZfBJ7NCgLtJCMYBBKf7hInmpqWAG4ZzCMTwPNCYQ0njDAiviLj7hIiTRMzpN/2zCkHNGcFE+YZh8rjrUoBj36ezS0QWdQtamxlsyI1AiQgKCcSN6bv108DJrogvUY6r+AQrVKSBdMgeDIwfwTLFGYgA2JT1qCN34IRlXLjGnsSbYkB94My/1gpVE5bUYIDDfgi5YJeP4Ad8GyPAyIgUehgZDQgN5o4Fei68MJd/U6ay+BxlYChckgMIUA3EwEu8QItXCJu7Yy2wk6jMa8SmCIQ3AAwcl8R/4oC43KNlYgDoBaF72gmIYouEU46wqYQoUQuUoEusgp7F6KTGqc8A8tFq8Ey5UAZ6eoiRRYyByRyNSMTsYAOdaEdZOIiza42JsqDWVzpT4oXRijmmOQP89Ac4xFlGpFkBAKXBEE+Yj8AQovGIUTA1VcIEHFkVkOOZC51HNauIvKxAhwLEfK5Pu3GohKwm9ViUz+g7hmAahBG+fHjIdD883Es8ac6JGa4I0WdA0IqDaHqYROjKB4GEyqGsx4mWh7m4y1qByVsXC1nJSYxKJZrIsyxInSUz2TiwVtoQUAkkL+ghESDUrpQ/G9iAKuMAWMLVVXdX1uEAUakSKRAADqMj5TDX6YMz6rOArq+yQxvJVMfUsI4lSjRUm0S/plC03g6USEMY9VoF96s8Bx7FTmAYFsGMoEAe5smkRO8A1sEMK9TRVniY6Du4Q0TWx+pBbTSPA1u5JzXP/0tRpE0hLEk8laHwjFwojOkEtWyBzJUyvOdSCJVVTEllznfDwrk5BKAwHN2ygIA5rEfHlLSvi/SRiCCRWKmLiCJ7DOdWUYTzPekDCcmjwRgtjIBxgE4yRH45hKUwnJiggM0CFKJrwvjRiAroi4z4BHt7rM+BhGeoCO3jTUVZ0L6QgPwMDKIiCG+IwqIqC0+pQnZT2E94iDZAu5KxhGnJmOOGj4PaFENM1XSnFbBzFwA40mDZhYqpCFnMCGSDVEtORGTavJpbhGBQmmroGW5hJIpwJfniDTx8t63L0Ak3iCUpleZxOGJbwIDEjL6/RI+AhK8aGCIxLBAuiRKVHMdTg/z2Atv1oAhrv9ClG4R4jDhgKjQaJIgUyVpX+wWrDUXAXggjSrdCIgb5IBgd99Cm+hyHm6kvXYiROgW13pSX0a1H8EajSVCATiiCdCkzDFl0noudId05Jr/COl6Hw9L4SiK7CcTIgMDUYgQDSIjgJlVPqqSCIqv2KwjVvriCQAWfrrvSOdX7jRCaVSFibUlOpyEOsaJD6ARWsAAx+wRGg5MVwNVdpLEpIQBAwoI3w94EhOI6IhFVphAu4YMg+ZB+gD4GRbIwoZARIwVe5D8simCyJlX5R+PSSFXTXg/0AyBkHxT0mwCbWJi1MllAiIyayoVXqkgauCTRNAx7UwJeCx/9Kc4I94+QA8Sa4HLMmblgKpIA93dU5KXOsJo0wSWLqiGVtLUFsMgK7Po0gAJc0zKUInyCxfnQFIfJga0L9YiJ3JkFL24dDPwEHHOzMcnND46UjJZEpILBuaJgilDcHWUIj4MHWLrMElIMReoEGNrQmTGFqFComFmBgcWMUsI1vNrGBzoB3T4MK/qbQOmCUUGMyZGBtvIIoVNacGpQ1RoMGVlQ27JCZFCIa+LIi7MKcopOIvPZ/gsIauuAUhHmYibmYYQUYuiANMvZsnWKY7theCZI1rBclrw62RuIiEAomJqEYQIa7oCFq8Il7RRREBzdlOlYrjGehVlQjlkEt/or/fUSKvuIxIeTAYPQAHmKjNIMuXP6qG4UNNf+GhY/HlBSBWWKZEeBXM4pCIPHqH2igrka0s/6BDSKiUphrClCnQU1H03zjCvgn7QJUIkYtRvMSHsr0Ka43IcgL2bhWTtj0WD6hLhGuJBhihqhXmiEydJ0iTwlInFGaIVEDH0DZrcqXMKyHTywhB9QTSdPAZSVW5YqX9ISlpVOYfu2X9Uq4+PRXJy3ECraAFMCg9oqA+qDPyDgYyUCkjESBCxw4q936rX2kjmTERuqIFyCEVA/4rGsM+A4g+7ZkysCy+7IMrsHvhKv6sC9shd0yzTJOMV4AiVPjV44FcBrBARBFAytj/zq7jiR0qNMkNtzwZBNYgarXQ4ntpwsRbjQfzKamOFiq2IOu+CAlggdiuXlaYlGIYs4uNDQXJVNU1NRAIrPUeDXTpY3n7gpah328R3BQSHgNj2JVkAeoLqNjIsBap18GOQdRZQ0EsSYmyxNNZQgOqP+uqTv8pzCzY1iYx6RC5TX+5e4iwKr4AQeU966moK+AxQRbWWgqlr6jFoDYInf+YQjCRb0+QeHCh5K8li1o8BQguzpsBoUWkZld56JqWyNCOULbd8J6ZiR+ZuBggg72ynU62Xh8k1DGWBxX7nLFsyZGYRTcgnfkqkFxYRPnlh/I9u0MYhJwAbTbq3YDb3DPyv8mbpg9EtW41cNgukDXgDrahGEbnSINlclbtPR1oTQnKKAN1YsA2wMefJzIWSvCvhQ7WlY9LjKqf3qs0PSAsntOXnrNNruJG+FmxOum4bZBPwjxtPdvDeY2O00WhRqISKJQR8os0gZMA6UEnBDP/wFa3LAlETvSTeOqaZKwe2yrOfVCNsQKBABKWqSP+FevaewHSMAf6qCtLT3VVX1A5LpI/AEDWDUO9qgoRd1JWuTWJ0QFRBhYB3vVXc+wJT3YLaktl5ViKzb93gMYWmfE+YEKyOqf/uEaXBxYGMB6EIU6TIOjRaJyoiG76sS0bWgBVGEDbkEVzP3c0T3dVeEW3if/IxpMAoMFmSowttH47BpUonD7E7QwjBlhjBenOtBlyAGjYNGpuJFdKsgKH/CheLUxOzypP9XDhcNGFRSzWYRRpRcjs9qcPZQKHuDhDUpwInjTbb4DBhRVIjiAO2ZoqNEqIrKQM0NvptaLHzbAEniWqs51wIjCMWyrfaWiyveJH2BpgVx5LTbB7eTTPPB7IPjgkmTmfAjj/5b3P2niFp3xFFZXNR4lNSjcia2itgciUTX8NGKCCa4bi53Bg3riNHVzJBR0t/ncysmZGLuiX1AAVaSJ7DWNQxVLQSH+iwujlKRxpWSJxQHSn2UjdO5CoG97URSxPBvUY/rl4DAD4hid/xE0cpyXIzZeyCnq+O9ZKsJqzTcU7dPuyneNjR98WD0ibIaN90z/MXlJG48bqCRApQPIXd11/9w7gMs9uSEHb5rVvPGzdyJR3GCs8eb0xTmLWqmog+G5C5LZyectQUOlWlKFPdIp3dd3DNP5d/a2IBVSARUAAB2u8tarqNb16A7qABJqlfvhP/5toQ5ktUhg5AYkRP3xKEpGFSAUHCBFql8/KwZb+Fi4r6GTdv4iSpxIsaLFixgzatzIsaPHjx8DlIJVascJV/9SqlzJsqXLlzBjypxJs6bNmzhj8mvEr6dPfqdyqmT0j9Eunzz5bVJ6BOeqno1GsdrZk4BKS1cn/f8jwG+UUqSfjK1khDUmgaWsllba+WnXPylCYaqiyrPRp54M4v7DN5blKaRQe5qCSfTfraRJv3aICW/lJHw/I/NLybeo5X9aGT2VrNRS5pSFW2plUImn18AbiIZmycgU3chBr4IuvItnpbtr+eXmx0bsapqqjwZmlXQDYZdPceteOvm33pRaKas8/LWrbg1voe9Vuhbtgqt8JzFiBG/qz6UotJadVKIn856fHAx9icKn17u63aiMDrPxPzJrlQbVWrG5RFRgPOG3CT784XRKXQhO9s8QSTHH02LRYdXgcy2plhJVgPEjA07REQVXWS3dwlkllch3WUyM4GMXfnSt8qL/SwPodlddmzQSAVGTiFcYI2jgxiJPmxhRGVwG/rMZZ4NZNh5ols1lm4WjqPKPJVMGeZxwm7zXSCOLOTdfUShyxs9dWzbooZV3bbLjJlHWxMiaPr1XoE6cjXIKfxu2JMULUJ0GlXgxNdjBe5FFqdqQkyhjW08sKuUWkx2GptUkavKTFy7qDeUaVYwuJlNhfP2lZocvPRhiTzdyCOM/Ea7VyCbjmTkTXzGOlRiCNurqXKerAEllX09KluF+MDlA6aQ73XJsX8RUuhSETXiJma7SdfAJjRCawq2s5JZrLrmveCBLFTtA4E8rIMUr77z01mvvRKJIlK8/JDS0zw8LCbAF/wAF9REFwAD74O/CDDfs8MMQR+zvD/sooPA+F9ewrygi3OvxxyCHLPLIJJdsskS8+HNHQxZL7PLLMLsM8D6eFGRFKltsoRBDDkF08s9AB42RSCSZhNK5SCet9NIzgQibXsH9hFgje9LkamA+iXsZPlMaBh8/ufi0W6dkR8aKA+IFqpeVICalddKqti3YcYYlZmtPWt5EdqyFZZZsZKzCNGpkPKUWq6iv/VS1S2notltS3/LDAdqW+cflcUb9dDc/edt0tdPNMa3SUYYG89VKcDnrOKU5VLalhnsd4Z5PuWSjHVY2UIq1MVxy20WA/ATTnYTZoehSZarvdC0/rDT10v+BdEEYulCuIubTPynwZB5zZ+w3Lrke0mr9TlQzraKaWn8P2q81Hq4dI2fM7l4laPS9LVHxj/LrJsY/72SnjirKkKoEOp9ICyfekl9ucIAV9a1Ee8sRECv4UBT+vClxbsOJZJKyOJcQy32tgpD0QMgSrcwFfVSaUmEYIDb3JKhsMPwJDlTYtdZgDUKd8x9mivK3nwSuJZ/7FQnPBb26jNCBNmEE++oSLB2uhFjG4tv/VpVE10gPKgfs22NUgoBOYaZEs6qb1KjyNtGZ8YxIS9e62vUuobnxjSDblz/21a+GJExg/VgBKlJRAwUkLGaADGTEKPYvhtzBHx3zhy3gyMj/RjrykZAMGRdsoQlBWvKSD1uID7RAClTMgBSpQEUWNOmvh0TylKi8CNFKchI0uvKVsIRJAXvSQTsVRTg3LN9NgviT9I1lPDxgn/4YFcNO3cVFOyQX28ZXxnPFjZl0o47ukpJDmuztN/bTjBdZE5PBjdFwwrJiAWu5kmSsYXZesQvtcpGBAoCxf9zMXAup6aDECBGJz4FGMMYEvJ6gLTRq2ESAuvOE+SBqS3o4j0/I4iV4nIJRo6gEByD1kiOIKTD2g0na9vKE6FXHG8dB0BHjUj3d2KYRE3LaXXLBBFxsiUpqA99l5EY+csrqfFAK36mWuJMmvgQrZtiEVHTzFQr8/wMenzmqFIapvDVNADhThFIKB0gUtknmgDXRyjFyMybyfYIJ0rHJGipBzJ64oTKTaCABpZdBvRGOltZUk0+tJkIQDZFZJ5SqlMJHhsSks5iA5QcNKsMgxMmNJ9UMnN+22ReX8PJ6+HxOEcln18jORIlvbcRcuckSKCYTm1GVzE1seMVoTWtbfGGfD1OCFXxgKnDSjFAzY0nb2rZEjexyF7xSyVtGypGOEwvYFkixBSskwQcK8OPFMMlcmRHSX5qAhAhEoQtRcKG32M2udrdLrzv8QAHNDW8gNSmwX1gBFWDY2XJNyd32Am2VRrOtfOd7rlkCBWq3HGNN6/kqfvhyKP9aScNawmYXtdAosJJZiotey6FlYm225Xrmg6NpNxAlVibX5OxiqdjYl3gTMOB8njjZZ1PWNgEBn+jRpCJHlTM0ITuXze888cZfrMHKsnHxxlsrQYbGeCalUGFOL1QSnuhMAgmvqgQDhqwSCTRiLadpBBS0E1MJyM82lRDgqaZkiTCQT0C3gpX/RFpZkkrvE2PaBB/Q3MKeGKdLUUxa+Gg6phI/B6eS+e9OM7tZxxAlEF391SeSQSWX/qOjUiscVHuYtamm8B9WjQxW7dSBMQ7YRfCMyREMFZld+GeLF2Tr3NyqXzvTSq53XUlJRzoTEwLQ0SpBwtiQEiYEd0oVl3v/KWhGZT3Enup9jBZzh/1iTx/iWCiTDfSNichTzYJwWHKNImiDTTzgjFhqWXxRWVTbk2D0gsEUHiNPIEzfcpsRt2zcrXvXba/fRqSOhfSBwFJREIVYbLnizXdDFLYQQirsDnWIyHTlyO6CG/zgPxPFIm1xg33r++EO63cRUrECKxBXvaX0GcI3Li/4ttLcIA9507htav/JM5clV8ljBaNTKkHhJwqytZqSwgAwKhODLFeahEFUJ9hWmJ6k5owUd6hNDp/Jw5wpXMvHcm3FtfofzrAGkvAUNlbMyRosOCpfwD2fkxMV6J4rNmTRGLfIdMBEfCHGmJA0CqNGBy6rYaGl/yNwGVxQiqw+2YBWuK6SPAFvE9jJ0LjKMo0dVWonawmpR5OS6hCCKDeVMAOe1EkpBAzAyKcl4kzHV2fzAXDpz2t2n1fSC0ZIwYV48opb9sMXHvgEP2thgPqIQu0A1nCtnJk0TaSABqUkBe+VGIxlV1EXvPskL9qREqRx7l8NvvW+TUM1Pldd5qfnNc+wxgoReg22iMpcTTlICS6wUhYbHpZzvyY6tX9I7P42XlbJZnW5MCvu0Wf+1Jwp1me5uf4qJg6LVMI12tELB/YTMLAX0GEJ/tEkYgQY43ZsIheBM4FuusVxFogR7sYvwSVvAzMMkvABPgAw4AVx+TYz//IDFP8DCoi0cP6AARf4gjAYgxXBBS4oAn+AMc9FgiS4EApgAFuQCkCIcT0jg0RIER53NBKYhCJnXynHKl43NU34DyvnX+EzQLLTE6OwPPaFYMxRUP8wDebiYDwHgTKxc23FgLG1ORfGJ6sCWurHWEfnEh+GGqC3a/8HV602CU1QDKWRIKrFEzaQTJiDS19HY7skdst2Rh3gFbP2BpuyJbPGD0OQa7lWGM2wPIlhHA3UUYkhUJ4SZy5hfIFRCQdYGWSRKCqxI1jzCaOgeEZUfTlRUuBiDbsBeYrGEpkmU4VBZ7qkNHjWKHXYIaJ3V4zQBc8CIR2QVi+lFS/3HqUhAXzHf6//tlePFmk/oXszIQVdYBe54YnNF1MwMQE/4X2xl4DVyHw9F1elpo6SYX+OV1fTIxOuhkLUeFT/UGlfIyCUUoAylwsOwAhagQ8oYn7ct4ZnsmFCx1lAhIjxKDrxB4vgM4zC0hKeZXPz0X920nQASI2WwCDc0CldYI9Q1YCyRYZKeJIpQYFtVIQWmIHwdkdb0AcAMAI8iDE6+HAUM4JOIAK64A+8kDKJxJJCOZTcZQsBlwkjeJPNxTP+okmX0EmkAABCuA/sRZQweIQomZXzxYT49YRQ0Ys1MYX/BZCvIwOvwRxlJXO2YQrgGBdi6DYmCRNmOGpo+HOGaBMZ1lgIKVoK/ymHSccPIWYgGomHp8IXQmAekENrPvEdC9gkXqeGNQY678chTDA7t9IIzdM1TdAVSUEcapAZ4cMfHPAat9EFiIIPEWB8d0NoDaQrYRYiI+I6GjVAkQFm1cZNZMZ4EFhSLqRaEWUa3uACxxKXmPMhnAeWSPOLvRSMrCGRMYEVHfBCILInZcGH8sMPL5BqtDeNj3KO3IaNMDIJm9ZfbnFQYQki16Jg0GGKuAdNQYc1pvZB01dXukkT86hX3ZkdNPB6PWEeW2hru/BaQ8JrEWKQx7KXgNOXqsaQkylZp/aK9Wku9OeA7ght+Sdt0mh0lzWYjZBtsmEJc+gTsQGQbXkZsf/1GuSmlSr6EiqpblbJbi65gQIzA8NwACGIXEmplM2VlCqIAYtkXYj0okI6pI7UMaJwg/imo4JESvuGXCF4AcRlBVNZlUSKcFi5oliKRlwZF1ETIp13iP2lZ+rBCC8QIN64FJz2fY4zpo35HG+Zc3DjpXTpczOGfu8JOG6IoKs1bC0Rokr3bIMJfeHJWt8QP1QRicqDBm3ZpdN0l2HJoMQ5E5aQAlLzHvshB5HhFY4ykKHxBpBHFRrQN7fgfdUhAUURHrKEeLU2JvrXao9yJwiyG65IWREai1fEHKZjF4YiVDzBA3Ahm0ozZ8cZhTehnFnDnL7CZySEKA7AT9bBIhL/wGSg8ZFU4Z8l8GO/VnuwFmq5N1r/UC3kmXw1AQxd9RVrJx9A4iFVhY7Ot47Rl3+TSX21iorX1yiwlhIbcKimcxv8sAxqmqllpIxFQaCvYaCXoafXo6AqB6lo9JDzCn/OyYBPFG37hyxwuKF32KGPthIOwI894TzikYtncqLhEqlZSl8tWqXuFaN2JFxbAAgnmKRKuqT8xjIq0DEi0DG2QHAq27M+ey9Gqgu6IAIHMLOYxKRNajE1oEepMKUa97PrdqUnO7VJs6XIJmMoF5m/IqaWcQS7oYqj0AG3MLZkW7Zme7ZkqwodkDclihNvSoU6J6fNp0NpaGHtKnR5ykMX/ztEfgqYwUha4xRj2YEMjNA4zDEVk/JkPTEEs/KYdgumNtaQolMMpjNPxhAd+6kWkGUsJFpBk0AEqiirUwIFYTYVa0EM+yGyS8EolZCZbSKyoBEdPuGfOjKryia5YVetkbsWqggf1iAW5GeyTmicWbs0xppzDjShwDJEU1IM9lEdSmAZcMECU9ef/OAMtqSt9citV5UTm4EfzopMN7EZUYG4uiEfbtKeE3anHMSOkeGOjkWfiSiPy0eP3aka0VmLiJcBqrABaPu/AEwEynBUAzSwN0QVBptNGBmHC+p+wjsruTm/EamsE9lZFGuRVLLAGFtaGmsZfFEZlpA87Rgkj/8YRiRLRg9MtbGUslCLXS6pMCgIMALwDOGAB/1mtMwFw4R0AIvUwj78w/MiCtZlCxhQATUbgjjMXPcWCivgC04LxO0ltSo8xRxitTnBqG2DnDMhlkuHFadwNwLCJij5tinKIXM5t3VZpwZLkV6Ut0WXkHzKEn0bmB0SqMSaErtgDWvyiubKE+HnIRaEtYVop7kbuQ36HMKAFtGDTF+8OqPQPTNBGrtxLcg0AbO2CYvBni+BJL+nG6ibrjCBIo3xlZpzm30Rwbj7qKTyNZTivHJSiJVwQFKQwn2xi8PqeeiDrEMRsTLBBpqTFEgAY4yQAY/XE6YqiMehvfnJvZKGE4z/oCrlqk6UQxjaUhniaL3M0SIMEsjrKmpoXBMbRJhs2I7xKr+pLBr1i59aVhj5ex/MER9nRJAFmn4IK2wMvLAO3LAPSqsSDLGScRcyILIW2o4YarEaeioc6qGugw9U0CnAoGslWhgn/IBUPLUsDMWRxLL/YjFi4AsXADB7UDFJfEkXozAV4KIYndIqPUdzJAJ1kLMfMIJIPNKWZDE/kAWk4MRIS6UrjUpSXNFArTck15WECIVau5x1BxpSIANixxNtO19kTMtSKLfp2Fh1C3bg3MYaprcHPS5z/Ld2rBfGMASSsatrIQQBySCM4FJYDJmQK5lSzRICiVNPhh8/Ih4a//C8/BCIzxMdzVAdXiEnFsBahsIKR0IGjpGq7vFXa3CKJaqAO6QjYvPKtit//FW9WPgJZ3AFO9YIxTAAqLI0wlq8vvh5jae87cMtPzYJOWBPufEdvPIPV2hElbAAZBljyqxlymeNBnQTjQEF2UwpYbN6wGogRGEJXRBzpqFkt7Pb7Mq+4qzY5Dyfr/GwL3Gf2FePHel6r1mu/2hG8lyw9MzVcHzPKTGFh8yl+3y76Q0jTS0iucZ+H3LBmbedBw0jCe1o0YEN3MYPBwhg4CjRv1KyQY2lF93TcKTR3+UD6vAMN+Ck/2KTNA0zKKhJe3BdCJ7hQDxdPOkPgjAGDHPDE/8OM8r1AZIgpTv9tBr+SD9d4C4uS0Ot3l65X2+9taFJJVeoFDTSimOMjlJ9xlU9snZJyFndhlv9xnwZxyvx1YB6h4IaF0ygx1hIWb53BvAAT239uIUM1/H8H8TkFaoQHV2lHIP9PJiS18tzF7cAFzliF7+SAr/0EpprHQlyOW07y/8QDb8yNpUNkWCaGGGDH1bxBt1WgMYB3ptH2klzvHCbvLyMzm9xDU7DHIqQa7hQuYf3CXSHzP6T27fXzd2KExuQ6T9BOSWKKGRxBLD3Gt9Nfs7tzUE+zvDpvj8BvwtZ3f183emc3fmJGURAZj1RUHFth+eXwMC2t7qC3sN+yov/l+uSNeAiKrDyjX8EXbEXubf4nbHZth5l0SkSQB7Fwy0CLm5w++JZeeArDjQvzG/IpQ5eUOHLJbMjLjE+QAKikDLpnu9EGrQ7ywVxsAf4xpTzTu8AMwJSmeL6zuIjwUpIaO4O31kxfrUz/qVbbuM30is2YNhEBSJwfpJRHbcH/M2cddWOSuvGduQazLd/ScesEdZx4WNuAAPFbCH8sOkkrK6E6NYVf/LxvJmixriHhnh34RUvFsoq8XK2khsh+Q8MgKaQVwxSoC0xQQxhszrqRFVO9A8OUIt1wQoc0OfWrcrQgoWMCw8MID1ZqBQSwDu6JmeJnsV3XBOMrmfuTcFO/7TWxZDNufEJwkkUm7nxucEMoNjp3KnbzHyNozUJKmJ8T7YU2hDfiuUh58TJkLcLmwJGoO6eePl88Sl9uQuPjYfd9kqN0bEBNFKLg/HUUEOwODTeSJ6gSi6FDNvlqNzehLHnufFUdDOxF2rtGYzthJHf0jsU0JN0LzX4Iw/tFP3wSojuCU8yLFvhPyAAY3BvNZuDAz9IexAHIoDvz//9RTi0ijRdguAPQXCCDpf9EdNvyXUAwzBKTMnT4P9eCx9fzH//4sMZcS8lRQ0Q/Pg1anTq30GECRUePNVI4MCH/Ewx+kex4qR/lv7dajSKXyWBDvkxWFjS5EmUKUuqgihS5P9ElTEXnnroUqCpkxY5PgQpUpVMhBGF8quo0CJGRquGPlxo0aSppQ43UHRqFKpDkQ8NAk1IEd/BAhQ+DtwEkV8wDYwY9epacVfEngJ/cm1YM2JRrnkRWmL0KaLILhnlgAzZaJmUqk01qnJY9iGFihZCFjZo6evBxAiBCazUiPCnRsgQTsqMkBHSJ5X8jh3IiljOf5MJmsWrt65IVgMrFRug8Z9SfqsFliWiNy/Vg2ZdFjQu89bSm8hVMsoqe1VthfAwImTz0HF0iizK+u255uD2lBSBL8VZVC3moiyrP7yVFx8PspwJR0iJPqHH1Sopq5JKlEHoMuTkU+6mvIYSaav/lKDj57rSTLqtJYGwOwkjlqBrjyqLvjKClbgiYuG95mJiBKoFHZoLtn+QWm+opizMqjoNU0wvtpawyrDC5qj7izMIS8pMwlUo2i4x9STkakUMa6qvKN/O+2cZJ30jDSWdqvMRJh3DFHNMMoF6xQNZqtgBAn9a8edNOOOUc04667TzTjzz1HNPPvusUxQ4AfWHhH328eGHH3xQ5wNEFSj0h30gLXRSSiu19FJMM9X0UUc14cVPUEMVdVRSSzX1VFRTVVVVXd4UQQRRbBHhDkd9MHRTXHPVNVMFEE10jjF8EHZSJ9pZ9Vhkkz02gFJgKWWHE1wpc1pqq7VWL7OEKvI4/7eGHIg5um6MCCaLqvxng4dGIYyfXAK5lkwFbZIISB1pmsys9ow8aCfOzHpRJgmJYtLKpJw0CiUWhZJKuqauylagbYHCSKNJJkFGrJ4646esRppATiOq3uLJ37zquvfHdw88iJiNg+MnNw4qeq4sx4gxVyGMLnMAok/iihG/EvmZEj3/EpqAH482FmmTMLYreiHfyPASMNhk81Hg5i50zC/+DrKEiWwd8ksCYzK6VroFv424zOc8ZJjL+bCi0CSnMYrAO4gq4UGKGNP4CCTChrjs6RpnFOrDiixK8GH68rKkAbM2EamSDrymGy+KpvlIuKy6Qo6ieO/NF2CFIY4Jyf8cT7rw6tQX4lBCxFGsWOSHG9mgdTKhbJGff/WNsSLD7zq4JJMfxn1aiqymjV69hBzuIVYmaP1I6JL8XcMmoXvSYS+nVByvSbKRkBl8MJKCcNP29RIiMFN2/31qz0xzzTaVtf9+/OcU1B9BSRj2UAWMIVHCQlSkbLUrBCYQU5D6gQH8wQVb5E+CE6RgBS14wT5xAQP+sAUX/MELDd5gUrY6oAJNaMJE/UABWmiBsEpYLAzGUIZ+YpazoCUt+OVQhzs0CeNMF6Ru2UVtJRPXQ8jlOgc4JisgoQEP8xI6fDEva0J8CYz4NRafNMhJA/tdwbQ3vKdEhR9TmR73tJUiS/j/Jo1N6JdAkraJDBQtZHAhWbiEiDL4TcIMuZlN0rRzNAKBBI6X0RfFCrAJyS0xBZYYAmFI9BEmfK91t8jFXzxSCQLwjV5a2ghnHCO5T9igaj1aXtauVhj0UMQbY6lEboZTOSkC0SJpI8jayNQ29rwtJ3EbyNz6w4gUCKcwL8AIOGCAoc6wgDSxzB574IOixc1HIFOSCWIIEBHHLOMTxSGk68yGGW60bCgS+AchQRafKFWRKw76YYSqdzyFrK6UKnmdh57plEnQoV89Ewgr0ADPMOnOJi7aUReDxxQwxrOIeHRf8kgpEoA+KSvf+YQ0uLQQJCkJPm05aIaAAqVTDsR7/5bDSxegkwsHpO9mbdnI+hzSPifGVKYJkZ+a2OSmGeY0p/vr36QQ5YMDuNBRjyrhCY2Kq6GuQwS82J9OnfpUqEZ1gryogy2s6o+l+uMPBXzUUb2KK0j5QAFiRYQLiWUsqabVgjV8VrRm+la4jsmH/LClioJ4r1oS8Y7zAt9lLLGzoPklA3FFCRRfEkvbUJFBJunSyLK4zi0OT0YGY2kY2UnGCoGUcXVNCTz2YhH8jCVpA4FBxTB3VyzKRa8nw1pDD4KEk4HEQNIQyiYsEJPtrOEhfnHIE/6xmZZ5ZBNuuAzfUFKCfsKlESz4Cvqs5LUMuCxpgOtdW5QHUcTO5GqE2f8EX7w2iQgMiCBYGYU1CiCLs+GFluCyFi6HcsTp8LIRvoRaOROi28mAJGbJUSJhBvDcHXVUIvd85j8UNBRqAkUZjVjNIwcCjI1685z42Bln1PWRRkxgEhTrIjqvpk6gsJOup3tnduWJXdwaGHYETtw/GoHIe22iC87NHYsGyruCTvaLlVXoXiMqJodihXXZVdF8CMQPRXiWsRitnkax9xvKqsiMUtooYspJEShIKAeMsMSSrOhSvhJWzO+rKf1wqlY0r4qnbyJUoVz45q/GWVeHOgQXWpVmPOdZz3uWkwj80YMSFlXOgx7hm4dVKBjyWdGmYusNx/xoSJdkrpzdESP/aKcc9sqkeNWBr319I6DIIe0UHMaHV8Rs2OhYy15pG93wrlii6rpTe1zU8VJqdJKEDQmzjJ2yVqZlDAS00SGj2MT5TmtpOj4WKJu+C5FTxDcHfAaLKR2ZQPjQTW9WBB9vKMxDbluMv0FkFFzZ2SgIMiB2FWelrsuZSSPyxlZb96EM1auPUBwjjWjgO24cSHFG4+yLzlJeeb2Wew+nS8bKl763xswQ+IGl4PTkIFcAdVbO8A8l21XAsfse6OaaYJlMIhhthAhk/mFcqCUmBxtb11gWcJBSp8/jH15siEs3YpWgzsT2nmd/VGxP9zjFsxwYmWr4UYyMgMxp2E6RQGWD/+OLGjTKEe4xa0masiB/q+dhqhg8QDMW3oJkR+bDR8sjYj0vc3Tq6em1SKkeI9KENtyAu4VGmZ4Qz1qiO+v6EsAj/feTlPmmiya8ntY8qELDmdCLv9QBOMg/Pxde8pOnvJp1UYFDJYrxmzf0ofeR6MqHnk6NdivgTU/YSTcdtcuhtHb32umiYES3nmnMsH1jzlOnM9XVWrW84p2+ljpWtZCdtWSBt3Z65douuzZS23FepiHk5sjsEsg3tvTMS8N6tcbzu3GkIIVPjBYiLGDG5DaGgF7QC5/o0rpnjgGPdUmOH68BSgrwxpPrOO0kX/lKMV7sSKThBwNZsuuiNzviuf/WOg1GQJdhyy9rwAVc+CYn0xG0GbhMoxaDGxeEMxKFw52JsQjJUC5+cICvEaeP2ARROoiMu6iNY7FoWgqQ87l/YBl+ohnPuJ6T0AhLiMA0kL9vMboc2JINKzBUGzDiE6LW45GlWLiUODEDvJwOcaagg7sY6Y59g4gU6ApOGhOnw5BYY6lao5GESghmewiKWDdqybrZuLeAsgjQkDbHQEOvcYoBMLuHQLu3ayYxlAnN6h4Wsy8y+IRN+LoTnBC8WMGDoQgZII+ng6nTe0QzQRObqh/Ro7zDazNDMbTN28RCGYMNiqA7q0RRHEVShKA6CCo340RC67yzIkVRJD0cgkT/Wdyh1JOlS2O97eM06YjA5voHPag2VnAIkkgIOXSiInREMuk90fky4YM6mys+MDy+HQM+yyod5muYKPG1MgEv71iaEcSHKpmjZvxC1Vmo1nofiqCArPCLT1CFt2gMgYCw7HoLvquEBXCGiHClNOCKSfAGkRAmDcgIlEsJF1Aa3SCMYpBDNRwyU8IQFMMIjHCBYtiES4Ix1XoPIQQy9bLAJGyODDSiDWyKDswsr9iOFOAju8gBS2C/4XAId7k6FlyxKXQPFZMmoeHHirEBQaK+h/AtlKAY3zgC7qqOJ6AK86HJY9Qib0lCnVs2nmNDlKgnKQQRzNmATQAJQQQQfmCB/5NDEUQMKBt7OnLcqDAUCoaruofRqO7jQx4Rsq1LkYn5B/mzN4dQPwX8hyfIqOsZGAHbnmx0u9M6CL7hA/3giUpAgPKxspg4g+fBEGScRchUCMGjRFdUtEtMPM9TxUHzgQ/ghKyqTNAMTcJrFVHAREnRzK9iRURDK9GUPFiMTNhMmVo0DnHEqwtUiTJMtaPoCjV4MZYbDhRUIxozRt0LM2pRRnxhxn5RNtKBRuArS+HhsYVQvsm4Rqv4y+cjk2gLt4jwSS9DtnHMxWaDH4qAhyGYDd3gBxuIAMABtQ4YzmdKhpbsiS4ggEZwpf3ICxRIJNYQxCuASZzBDCaYvpbpDP8ouKgCPMd6i5LaMK4O8BZ24Q39+7GASw6OfJeP1M0iK535otBJoADy+I444raWKYtRaIbT+CgoAzqqRMqPy4uKCUE64occuDtiPJDVsEiB+ATRSCUXpTkjfEYkJLElpFAnVNAN+bmpbDHL2RnPILkX+CwApcCw9MIck0ZbG0OEyM1GuB74pMC2bL8nBKJ/kIbZcKWH2IWU+Iq1MAU7FAg8fLK+/Ki2a4SRUql/wIWRY43nEQIcXLJ/GIDwG5KXWsvYJKzJPLPWTLPLdDOzQs3Fw4JXeZWrWlRLvdSdApQ4kJShglSv0sTVxNRFe81DLdUymc3mWT3KEE+QbJ0m6Ij/auMHDpgEKbCEgSSsYzRU1VGsIL21V6sjIaURWsPSPaTGkqBOiLDOrnC+jgw5BhgLjmmMlCKk2kwtZ9Q0c6TQgPoHJBBEHyyI5ziyzjACDmOsLjObYIscDVCD2uKHJsiLlePJlxGI20rRy8lTG3iISmIlOXCuhXxLp3RIPGIETSpIAo2I21GIYmRLgbPNZtWLDOUrZhrJqNwoM2At6VGE/BgI6dkOGz2YFpzJF0QwvbAE+7uk9OQHFFjThNhO9GylT5AeFSQYD2M1pRzSnCuxgEXAiJLK92IxvoEHS6DIHV1HYyifFrNXIKtSHxlL8CFWs9RShlioLjUu70qvBNVW/y45jSy7kc5oBAfILJIqgX0dijjly7Xjkjq9U5gjQ60LCZDYsvMAEnyQAsjJhe/oO1M91EQVVbVq1EzMTE/9qjuoAwywBV0QAQ/yW8ZtXGWRFV0QBU0YXDkD1c9jTcdFM1LdW85tDlTlFvB0WFbVULhDuUmYveHQmJHAJ10tk1xVNV79vY36VeYkUlsbVi/KUulUCGRdmDLCzodVCXzIS7H5FmGs2w4LXWt1WtezutYNuX94VrJ40i6Irt3ihyz8WJgzNWHol0HkByLYUbIIBrbgCiXYUb7jhwWIy5MwLo3FMKGIBgSdNyTdWQb9HMxYgMlwjNzwBhfYqNatQNEtOP/YCUmjoNj2rRiqAJuaIAgEkMuI8IufQBGNk8kWHVmhiEF6+gf8Cj/COEznYt9/yFezADV+UIOM2A4le0Hfu9l7YUqdxVaBrd+S8NnD+UPfeIGhUI1RuC01MuDjYFqIcNrdzN1ifbstpdpkGJznJUD61VqU6AVLQIGny41NeM8N4b9/0N8m20uQTducWFuq8w2KwKWXbYSLe49iZAT9dQjC0NvOhcy+zVynAlzFo1yv0gQ/w4BXiRU6/mNAFhU/EwExuBU83hVBC9wXwtxAfqrNjWNIPh2bDN62UF5ctCPWgj2Q0YjoyoUl8oxT2A6+udWZel3ei13lXF4XNkvcndP/3U2I3h2jkOzDM5qWnWHEljCtk3OP7ANWGXbe91GjZDC/hziCJ2WwYqAIUg7Q92CJ7x2OBWhAkDiC45gEDvi6pHmxYkiGKUUIxCDMN82GNQ7TNRzTmDjS2lASfCgDmxgPgdgb+8qdjRzg9irgiHIeu+jQCkGKUtuOb7AGl/ja862JsmCAr/CuhS2KkL3gmiVZfqSI6EokH+SHSKKbuMQFomMNV2KFFEAMqiDjmm3hI3xh2xUKJkQJdI4lGx4XFoPIf2CBzvAIV3IIDtBBpEAeISaoqINOhHrlfyhDgtCGtMPaJ25ihGAJ4RAQgkABsUUIeOAA8Ts7J0PbaZwOMU5n/8xhgKWZj/8sJ/ShiAKwBj51TKOO5JSZ40bGIDsW3EM2ISeQFauyBVGIvLSua7t+k8QFFC4ogrZGZEG7Y9C76xl6ZLMubIyaZNWz5FXF5IeBve3QiIFGGo6BCJIYwrLWEVM+TlQGVNodvmBlZeMz4qj16YOIZWU1DWadFnxgV2jljAdmBDbl5WTz7F/mPnT8HUtYgxebbCTLGH6YgBat2K+ZvtkQJoLIAIC7WJ7Iitv6ppLg5J7wjO/YgHHO2u5LaSmdWpegmU+whrLRwQCeZ0yjZKCIWNjbJQ496bb9nSH8h2wACekTCKvEysYwF4KdjhVdUmhq6AzWiw3TamHSmP83oIWTyDgh4IzV8AtWgAy+AekftdmRNgsYLtKdm+GeVdKfnUIugzljiOAbYQGN+IoGrzG8GuIrFe3oNFYyLKKyIAMkTkNyZkh5tgBp4zdrSNIrCye9HGr4cGUp+0s7faY0osIYQQDeYjl2HALnZqy7WY0be0zDHjO0FmwJWutE7mtNIaFCcTwq73LBtqpXqYDTjBRDGXMsx5T/QbRI8HIZIuwoj/LPfRJVHSLG1sXjyQZzm2mRkAZqVYi6teykI/LzSGigyOxpQU4Q89Ul8uWSBu1oRPGeVnHeFaPTxozUDtCT05LrywiqRJAs86Qdpb8I/Jxerl3czNbLNteDYIP/NxWKF2Ee3+gFbCiMSloafmIFJIDRfzhwfosIDiDY9iZGjEgGa4iLz9iEARwlt4TKA7zfjdIIeNiFTxoKZUKKL600Cy3akKA/rgBH+LBR8wZi00BgoOiATwgQh0CAPR0LGfhT+NTDGxZZ/o4IDd6/hNAAND3ySujqCDxX01qmaMbKcGuEEoCNmYPwz36QRr9DI31Kcw7QKMzwFk0lPagOmeYHBEDRckmITRf3ZS1xnYYRnvYon7besh2vNEBavPCNCLz2HbFuMhny7UTfdGmA2mAL2LacRkISMtaIgYT3FLdqIGdb11kAdoRHgbCG/yIapHgPRsjoAHxS+aOCVH9z/zKZcjZXFis/c1wpIUmpgKwP+z/mhchD3A8g80x0FDPnekpRPCdQVLGXIDe3erOOcxVVbDoP2EwG4rvxlrJQ8iqxso8tSWgi9Jgw9DJB9JpT9PCM8PF8dB9/cYQw7Vm+9L04p/PYEnzCjOZChmC6SsPEMaCU7cbXe9veoVsQJqEgDBeHJ1rdjl4ItjdabsLwSa6AB0Y4g38UN37oGq9Jo9v7hw7I23U5UNz5V2a3X4a8y3OFB6XYN3MbhTUIES4U73cDhrU8V5MI93smd9ySXpe5XlbiAW3TfPxeaCbFYHrv9n8oX3Q58pD4hJU1rqqwCF4XikpCgAIw+JoECH6N+P8JJGjqH8KEChciJOiwIL9TDCc+rLjqH6OJGk8N7AgRo8aFk/6pqvjwIEhGGSdZkvJv5BN+o/ixqljpDMKMjCbhwzfpp6WM//D9g6fSUsicpggOLDhQVVKQLzGuMumQoVCGGx425bdJw8h/Lkf+jGoW6z+mAj3yk3o2athJnxxW4jeXILChCJGCdPlv6V2rwFiGRVvVatu3GJeyZXorZ1ICd7s22sRPT0ZLZPfmvMWvrmWBdR06yKr4NOrUqleznvjKg6wqOyD4a+XvNu7cunfz7u37N/DgwocTL95bFG7k/kjsa+7DR/Po0qdTr279Ovbp0H9E30PIOPjw4seTL2///jz69OrXC+fiTxf8clmiP98HPTv+/PqrP6+/z0k77Ak4IIHoBVAKLKXscIIrrTn4IIQRSngaRBVJtJpOu3DFVCMXKsaRQ13xY4pOSU3CwWhdbTLQAlMhxFJCjBA1SS8jSVEYI3wV5mBJbDVF4oQJnRKiWiOGJNQtXdXVFFQUItaWaVKNxMhhVqEV0lImDbRBiRMxwliFBHm40DT/WGKEUMgIRZReCp1B0CehOUTHi0Jl+NCSBDX5IWUPuRWkRow4MJpVlgWTAmRw8fVPVStCJOIn8KTGEg40WXapTNYMIGVYGZWxzCiVjLJJJY3MxA8BiXqZllNs/XkaiB415VZY/7iMFAFEpKoVwYRdFrQJK12NeRY+N8bIJkOeIQZklIGK6NRFzZr4TyNzObrkXB1xg1CximVUpUko6WQnSD1a9dhqzSBAai4PzdXAVMgqdIRXdtVLEBpJlWhuUz+ipqWYZz0ZLZ9OfSQtQyOVtCxkKqHVhbscsrLAAJ2KdONKCcF4ZJb9FrRnoC9S9eSVDBnhlakElUqQBVNJ+tIkGUmxaGsZqdWIqwir9jIxNH0m00PwJiTFjTAWsMZAhFZ0BGRS4GPatyR7C6aIjaCr80hrVGLZJwO1S1AEbBZmCVJugKZyRx45ACjbbbsd1WuxzVZbgXXbffdtyvmjHHPO3bcf4P+BZ6dAdJqIgDfiiSu+OOONo6eLCHXU4U8U9HHX3OWCay54f805oYvjoYs+3IEJLtjg26mrvvpqYTo07Gl3ErkW7FGBWKRBXYZkgUChbRLMQygYUxbMGBUmqRQsNKEQ2RPyWySQgA5ZpL8h/5MkXRCBLDDJUQo1JbgVlTxRlhVtqftCXxr80JgZGYWQErmswgBCvfyDC0hPIyTFEALdFVoucIKPoMQIIxrKHpNQc7swveptKjGG67K3hikpRjPX653SnIKT1DhsDQ4JzGfOUAAKgmQSA3gTYmSAEPwdiVVpO9hqYrU+kCDFgmayRC80UJN2NUVUHJjEyx7kKxHpSgb/yOCgT8QSEmVZhVlnYcSzOkIw1ByhEWcrSGCKISNVmSVqDEsJuTJiLpOgCzUWPAZXulKMJmzxHzXKzBRkwpa6SKAZ+irX+qqnGIBFhHtWmeJZZJizsyjsSeLCyLi+9w+zMSVOBanLGZiBlLDMjHligYcDnmAmfXXsZvzY3pXAJzWFIEwIFfJdJepYp+/NCEI2axUMIcQXfJQAbT3EWTGccT+GRAMGT3LIMoiSRMOM8olU48rVWoirh3DtM8VQwksclhAlrKsrp1JZXTTJum1yUzVxkw1tbDO6cYZOb3yjz982p07AEc4HP1CAAfRGznnSs572HKctRMAL5IhABDf4/8F9uOPOdRI0P/753D0TqrjSKYhB3XwoRFcXwT5iyIAbop0C++QQJ4bEEvh4wYqC1ZG6VKISCDhGMxZlCRbm6Bpm0FoH8AGPTuksNc+DSPSCNL1HGaSF11OS9v7VvfSJjErF5CJDyrchLjVQKet7nSUzloOOTAAHidLfl7KxCTnZi2VIkZFfZKeyoMJKowRpapBWIhQEZLAiLxCZvr43Myb87BOEwplAFiCvt7hECg1gykxwNoqBUABRC0lBNphSE5mQ6hPa4IvOXvnCWdU0KYKEIbJ2xAJm/uwzLUNr7KRSkJo0ZRQIOAVqU6va1aL2CDI4hQxkMIEMLNGQ6DtSFP8FAsi3MIIGHxxr0irxVr+ENnwnaVgYSTLRMj5xk7jAxwAkgNcKNUICqcrMSywxBEJZJmX8eEwQ0SLGPPbUSRetHUMGBlqGXJayhFTuF8c1NI39wwZeqYu1rGWXBSjDRfT9RwpyII1GQGG96uPpU6KiSKMiZnwKkYUEZDKas21iDdf9r4Qku5ZYPsglGbnCJ+zqkMHWSwIWqOFULBDhJXG1IpOMGQELaNyrTO2pAklmSOABDg4A7FSqWMkRk7GVRnzNLkpzVCAiquQlI+SbcxOnQqOcHnPepm/2KSiW8VMfH/SgE3mQMpjDLOYx8+ZwGOAC5HjxB+lkLstu1s59nCD/TzLTOTwMPR2T86xn1UwUvc1lxAGp16GMzi53Bv6HMhDAoftu4i4l7YINeECAJ1jgFrc4haK7xo8u7MViEbrpjyobw9np8UrYA66ehNpg7xV1xmclKpascj60qq8xAWNItyhQrYcc4RhGcIADmLABX2LLLpXxygaJ27BA/yyBZS00lFSnEmRNoK0P4cEkQdsSRaYgV02pSV2QkBqjsGkVzxqrNWzgAGMYwwE2sMaSGpML2jICHnsl6s0GqZr2njVKmrGTNYJFkNA0ghUaQKpqhgi0z4h4sb+sCCsI1YXwKoSJ4bqts8yn2/UyRFJKGGtnRcMPNRQwZs11tZHA2DDl/577u7GzE1JycC/8jnUCRuivEErAgZkAz4qEgoF/VzVeH5V3jxqnaFTUK2ohyYrD01pYE5G7EJcE5WjWdMhWB06BNBBhF8G+RQdW4UGHFKOLnTQYKGEtygbDeiJ6ILEVKzKKT6xhFUfowhEQ8ASMJ9yFG3bvg4RZlH/QK1fU08ACNnALKBQDv5u4pqx9IhSagQTlsTtmiHCsEaLwrnd2LdVcZiKBBdxCFXrwhldAKIOWq2Hpe359a5wczjrTHjhUXs6bc38d7vygAiJwT+2DL/zhE8gWXEDz729zADanU/cEvU+cD0f86e/mzg6FPfazn5A+s0asjxr0s3E3Ir4rRP8KjMAVCBcucCsq6a4+e9nLdsQj8o6fbTv1WMpX9VMEptq8VmL1VDCYlbQd+cgaPzAVwtSa6wxLiSgD1oUeyI3VNY1G1i0PI/hFWFkU/30SoYkfx0lIWFgC1AHME1AQ1sTYXhRDV4XG2WhDzVxBhG0VifFDu5TUZ5BUJUxGTYQKP5xBvSEcKfkdXgFeavBbtA2exgjFVgANzhAKC8hfRQmF64hYyz3JyowGMFBeQlhcRXCUguVWI+wWsfyDN6RMJdSEo/BDMPBBCG5GFzGKIUldSrDcuYRWJQkFxHyGZZAUcMlJaPCgrvADHRBPyAwdT+XfW/CRnymE0hVM0x0hXMD/V9SpnBTEXzRNghtIAB+iDEHkQrXcxTI42sANxFxcgYKdnUekXRAGoOURoELAAxlAXg6G3H05RKpAYUXlm9OxBs2c38B11tyFXkm1GF2ooFWMQo60UCvyFuY5BhDmRFjIgA2qCCnaRaOdyv+MQhc4APUQxAbgovaFY2rIHt1QX/DdnpU5n/MRzj7sgQjYgi2YozzOIz3uhi1Ajj9ggD8Iggi0AOG0kzpmWed4jvTV4/BZH+qIo0IuGfdFIbP1C/gVjPh5YUhQCp4cm89AJDbpl0MIgaSwyTA9CKgZmvSQWtGZGlA5m9GtmtqNDNutokYoFZEgYKA0460lBGSpwYbp/2HEsOC9XMooiFshMluecGD4MZDrSYgl0BVi1MWmGE8CbgT7/YxPfiBRNc8//FWe5MlA+M6GnUpoIEAYmIkihYwuEiGhPeKfDJBUWEIBRBiRVEYlrEGEKFwEPhxijNQm+BkXngT5pQ8YiuFZSMEb0F8jHNyUmNzSedEkytccjlFFMFdqBEUyFEPEfQZeiZi14F9FfMJnmVwh0iH+ocRKzs4ibh9iCGZIGKFVFlJ8IVKMUJ4l4ABEAlUE7qFa8FAEgKNTIZhR+tTaDSBMToQHjUo3isooNsLaBF33CaG+QQhPJMQZiNiKuF8nwokekiI3viSb9CIcvqQx2ZjVPONhWf9D3GEknvQO2jhEE2iIDaqhN/LmQs6nRpAjlBlkmAGfKIgAcqRjQOYedATBO+IngRaoOcbBdkRHm/2n5rjT5fyBgQYfQtInhbLOSNBEV0KECpGnRvzEJDCASfAg05wGMMRd+jEAUihbwijEVNHiFcIJBU5gU+RAjByRhHRAyPXLciZlVLwMRwRGkdHPRIjNGBHcAaqaTbSFX9CM/WTEBJAMEHHG5jECiPpMyHWA8XToUuCmhsZIVlgCBezkT65n3NXLyiyAiiqEh1bpLxbEBqBGidLcWCnRJrUN1Djgk3CA+UnpaRDBYhGjNOzSaaSoXljCZrmfiN2gWnSNpjWCNXj/ZJuEJKwF1oaMAoeGRLVlnVpYKlqRRRrI2lzggA0lY52mBj7cJV4+nIiGxFZYG4rSqfWwykPMxCecpv5N1XvGnWUMAY9yBlEsUEWsDXaJxAWZRF286YM0gaKdzcoo6q8QxGLVBa9gYCRyYZD+C3LWS9dcCMUtRF5KBFFo4URkqpwMBKfqDJuoBI4ihrCWqvVYAK3OhX4tibWtzNcMATgKhQNwZl1gqVk06T88aYNFqbsSKxOEBvCIXEXoCrK6EkJQKpGc64NEp17AgxAAT2BAypHh1yewgBS8yWicSiVgF80gxa9W4WlMwpbm6CeFxb1JKVFo5cJOxiY+hFWBKH5N/6UqyGeFVqh9RqiU8cI99hMv+AMW9AfSJq3SLi3TNq3TPi10PIcC3MHkFCTQXi3WJpQIGMKVXRnUfi3Yhu1AsuMffFnWitmE9qzasg1RJI3KaFoXiKtZIMu+oqfK5AWs1NXNAMlXWY9OsICiBdYy0CvAzCJEsEHGTIgldMCufcKpVMty8ux75cTqYadaLOeKIsQxmCHk7exp4Azogm5NcFFm/cPqhS7ojsK/EdK+0gXBYal8OgBX5eBAxG354Q8fZJDSZEtT/I/K0GhI0C3OkErnSq5CDImcFlxi9Gr3IUUBdA3qChYUEBdoKsZfdWa96EFzwoglRMBWxQnkPUlHSP/ANcAfXE0E2VgCXk3YWqTvafjEJMgA1jVbI7ivRhjFFQxco5koP9Bl8fAizAxj9A4wAYOuTeDtRCwhnPQL36IVoQKNT0aE8S5E2RhbtqrMZynGjlgCMKxF9NLPsN4QSBxDiPnPQzQsa9iPMyhaBPmcveBV1u3mWTRPRpCwvBIJ5hJLnDjKEMpAVoAjAfNDFqrp5v2E/P5ivNnvRFCvKpTKAINwweLaXjCAMV5Rm4rGVskpQVBARSKEA2iaTMhrI3SA3HILfZ1u9Kpu9UaFFCxAU3QXqbjwYo2xyT5I+q4vcNUvVjpIWMBfi8JnqWyNQ7DCDf+MBXxLBA+EENhPGzL/TwcTMGrIbnoO1jFg2JByC/rZRZHFSZFx1RDkxMIRxKgcA/OuLez97NnaE+iIgC6Igi1gAYPq3nP0QD/BYyrfMi47jhO4Ezs2XywHDvQdQtHmskKlrSkfsytdpENMQJamLEiYAhinoRC/7Goa4C5YJTJsjDMIQ5HRov8kr8ihAFHAg44I0T9sQJlWxDXXJbdMwmGsyKmMAisIaUd5xnSFcSVIpln8UmyaHF941E6ZhMVMQpoqhCk8HvVUAlTsREi0btc0Kz8wM0NrTAEswFYdGykKMvtCxFymShQX1V+AsSjblT7bzijlyASvRszoxAs8ib+SRUqbSbfdhcNZ0QYM/1AZC90/I4QRGGMoh0hJiSw/UMBYdhp5rkRXlDBTkND7PnLqhQhTh4QeGNsHNcWJYQRRMAILVZBCcGmq/pI0AwM1ewYrRBxJDcQ1JyVJEVxdXARqkOrYiQZGKkNM/1cXVGFpFFVWqGstllRZu1yElIE0rMhIQTSelMoyNMA4z2Fc4ehFx/M8x07V3MUqUCzC5CWnMefmOXWjQTXHxcwkoDO7LlhU7k8BQMG3kVoV3mDZRQWz0UUjvGlU/jM+BHRFDHRBu4UbhwhlwDAH1nXITEJSZ2xUN2d25YRFe8Qc90tdzIQ1WAD+WAJqJ2poPEG2mUZY3DV4noVDsx9e3UJOI/+hxkSAiCiN29pLGkwCC3HIFf4YMpsyKhOz6NRBPsHH4WDCL+teBfCCPsq3f/+3gHDB8i1ofgcOQMVZPAI4PRnzezc4alzovYwYM7MEj3YKN8Ix2rzVacgACMnJQey0WSyKBYTpXW5Ns37NTJxBBMgMQnRrayzhisR4XTBAbk+mjZguZ2UdaYrESvtWJ2boGKMGAdcFn4oMjJToAPNDjU/EhXuwoxCBWbApZoryhAdFK70EA3CEd6eRKFtGLuTCBhTA/06EhdeLJ9ZLkG94h/9MkbNNYbCJDQSxJoUrNR/JJPi0kQkyFVilmsoXTxDFN0DBaORCBu2aV0hAB+iETNH/lE9xdIosrxkxSg89OofeSAosA104Wi6sgUoA939JVgGHevSyYCNo+ESgEVeMxoe3OYZxVr24dWghRP88ulfQZZ2TOWQFrAejrgOka47ICFbi6FQ+RCU7iMMQxQawsFU89NdMQTKQ0tMgDE4jhLD/oo6jxjWJiAqNhdwGsUQbtUYghblhk1o8Iy6gGD4M2QD3ek78evCW0D8QwPS4bVvtGmlxQA4YAxvjbIxjJAp36HEjefQquQbDCBoFYjqLciNA+Ue/dUNMernzuYJ9j73lCAs0npw063tGxDeEYAdMmBPzwy5kBbdDxpNC8mlIOUTTQKfz5o2/zDXwWGd11wvz/4M1kEEfM0KjiYrElbKDK1l8KzjjiMKZ+YMIZEKBZ9kP7MFtcIEoDLPQR73UBwfRj4E7PQeBJ312+AA77oPvTf3oMPjPj72CnYIw4N0LTEAXAEMXpEF4d9RPCMEqwFYXTIDa210GLDlD2ABqzf0ErMIqdMELuAFDU+xE9EJG6M9XqewQcADwBHJg6EoxQEEJmOIqurhqdG8XCIPdT0BqyYAbzJTev0VhZMApdIHZe/7mA8Py6J8URAAwxD5qEcMpEMMqWMCtsxdr9f3+uJFUXKCZmMHun4JYI2EZj4QzAANqbf7nW8BP1LkSAMNrob7as73bq6livgQf5ADyAg0F0v8RCvCKoNoQ+sb93L9W7df+7ef+QvD9Kfg94L9/79uPndLXJDDB8HeBHb3P2wPEP4EDGU3p0mXCkS6nTgFb5WJgRIkTBVoSyMhiRUuMdi3gx6/Rx0ohRWpQlUwgvIwaKUqUsvBUF2LEYHaR0hLnP3z/GNlYBUzGBJoMbeasKHDBQocyTk1oKuwJvH/wdjIySvEmI1xdhDH0+hVsWLAIJ3RZdSTDTYoWushYdWqV0y4v3DCa9G/SzpyTlK5yC3dVml5Srw6cZHFSA4Zv4R55kaMwRYuMGKUBJvYUHat3eXIWiM/C5aZv/XaxEDkn5X8ZmXWwFqzSR9n8PoFEk2KqXin/aguDFi1MrjBgTVDjlbmwrLCFGQzjxAwsjeqVFKv6BCq0Ju+WVq3ii8BUrGa8Fz27/HyXcxMbGhrVHjV75EcEXXLU/dxSyiR4bsA3nTBBuQimk8gqnm6yxIzndiJsQAJ5EugKNBCIbZNNPnqPn0pGoeHB4nJ6iaiZsvPQKEumyyiaIWiLbzaQTmGAvNUsYEg4rhhSAi+L9FqNp8pEC8tDJYCKqSlgjIxArQJxkqJAtWjgAKTYaqskNgQ6KIAzHdMQRiGlurCBxDDFHJPMMiN7xQNZqtgBAn9a8QfOOOWck8467bwTzzz13JPPPv20UxQRbAnUFhEq6AHRRBVdlNFG/x19FNJHQelhDAz84UIEUf7clNNOPf0U1FBFHZXUUk31VAReopg00lZdffVVUJzI49Rabb111ABKgaWUHU5wxcxghR2W2GIvImi8SRiBxyopGjRKrbsywge9HT3ERaC8MuplIMJSy1bZo/7pJZoGOiCigw02UAUJORwYYCqN4Mmyw2Dx4S0/gaYhFtvx9NrMLh5zImwnenUiNtzNxhOIW6MKvo+iSW7ayZKb1MpXOwf3XQ1bZZn9x9mB8KEs4c92sSBdVTa4RRUL6KC4W2izFVhca1HrV1vDuFvYWGRnlizeuzKOrDx89NrJZtQIoyzayZJpwIYuYJDhhVPeUEWIeP9Djgijn4HW6US9nk3tru48s0RsnKSi9uDm/unXWpKLK1pYtvO6al/OCmw4XpzQK1CqaI2ut7h+x2Myt49R43ZZpMuLiNu7j7Ik3L4LvGtjMyfpuMknbmEDmLYAJIIJiDzbER/FJatcKoClJdGq1k9f2PDC7k7dKr4JLFuns9PGqcCMHh8o8h3HprlvtVIg4BhVVKGBhg5uUcMB3PDZqLiNJR5IiqQl8kz3lh5uG6fJVoPniRKkv+WWDTqIgAFkQB522rDFLTNLJU1UbQAjMoDpJ3qQAx+65i2FXU5aK9kJ46jSOzNZZWOW6FjbvEWdg41sIJaQihE20AVgHCEmNmD/Ard2ohakZZBJuBhez1jYQhf+A01qYpObcFVDG96QToMSBRdwOCpMacoWttCFCHpYRCMeEYlJVOKoMhUnLnDBFkvEkyhEoQso8lAXUtTiFu2kK175ClgvFOMYyeghi6yka9jzEO+sgovupOR4SzrRgwaHlxUCr0CUiZsUelEeu1QOZHZRTd28Fi2vCcsuapnMJO64MEZma5FK0tx4upPIeh2vhG7LSdwkeRUlceeMn/zZgUz0IOxhhHIEYZv5IvagNnZNkGHa2lHQQ8dOIkxhfRPfwRjhvSWJLZXfI5/tKtJJz+QxS0JrG0Z6qaw8xjGX8CAM78L0urtMk3B+0wi9/5jUunkd61rN4kkFx6QXlfRGZN3RyyNboizP6K1fcdwl8RaWyzBZxSJDiwgg3fkzyQ1zWHdpGCq5887rCTObXOPMQo/yxzW6UjX5uSVqDpTQViKmb9RcEkHkyc9NWjSY5GGkPenYzlG6zZfZykoGcZLJQ0akYp9xaB3tGJGJpdRD0cTmRMOkRpL9a5E5WujlfBZKgagFZwIxHD7nh0iCLJSh22kdSw/zsCbxbFkhTZbPythVr54pTWtq05u4WNYjCtEfhUprFs2aJ10ESgSC0lRb6VpXu951iXENFC8wQMS6RtEfROQFXgl7Qy/26ldfVexiWdjLbG1Gb/OTJ0UqiP/GijTyo5RkqkWzVbBaAmyfE7Hn7O4z2as4Lkf3uSZPc8oT+SmJoZjcrLdwOqZSurJDrO3MeLClz9XcpV9KWtDEtlOgwbHtQRUVZzwnekqByO+MEFMbTKVbTq/dVrdliq5OUiq57H5rJYzMZ5iQGy5WGkZvwTtmjAxzPJItS2AWYZYzYXe0o8x3kPiBmHiN+9iI1FaYpr3nZfeympvQNyO6VaBNq0ui8I5rch4a6GlF1uADgwyjwVLmRbQ6yHNSl2CctZkhxyNgiQSuqQ9Cxs5gxzCjOLZt8hUkT2Hs0JZW2G+XIxnaKImXP4qyO5OF713EVi2AIiuPZONtikW7ERb/Q5I7CvvXAwUplYzImL5m0ioj13nkygWMJ0udn8JKCT5wBmuQx+3bZHy5s4jC9m2aBCTqcplhxt5ZsTEUKw0L22c//xnQgRb0oAldaEOb9bBgxPOiGd1oRz8a0pGW9KQpXWlLXxrTmdb0pjndaU9/GtShFvWoSQ1pPc+QrIdW9apZ3WpXvxrWsZZ1nhKd2FLfGte51vWued1rX/8a2MEW9rCJXWxjHxvZyRbIqcc6a2c/G9rRlva0qV3tONU6jMrW9ra53W1vfxvc4Rb3uMldbnOfG914Zjafrd1ud78b3vGW97w3he103xvf+db3vvndb3//G+ABF/jAv7ruVNMb/+EJV/jCGd5wvNqb4BGX+MQpXnGLXxzjGdf4xv1tcId/HOQhF/nISa4niHMc5SlX+cpZ3nKXvxzmMQe4x0tec5vfHOc5l/XJZd5zn/8c6EEX+tCJXnSi01znSVf60pnedCTy3OhRl/rUqV51q18d61mPNNKd3nWvfx3sYacT1LVedrOfHe1pV/va2V5xrosd7nGX+9wbTva23x3vedf73vned7+rO6yopvvgCV94wz/b7n9X/OIZ33jHPx7yUX/74Slfectfvq2Jj/zmOd95z38e9KFP9uQxX3rTnx71pNK86Fnfete/Hvaxlz2xSJ96298e97n3x+pn33vf/x74wf8Xft5rr3vjHx/5c+f98JnffOc/H/rRd3vgm518618f+11fvvS5333vfx/84d918bNffvOfX+HbF//62d9+978f/sUiP/rpX3/7Q1v98df//vnff/9Hf/7uTwAHkAAHLf/+DwETUAEXkAH/LgALEAIjUAK56AAb0AIvEAMzUAN77gEn0AM/EARvpQI3kARL0ARPEAXvrQNDkAVb0AX9ZARTUAZnkAZr0AZLbQVfUAd3cAdj8AZ/EAiDUAiHcIxykAePEAkn0AeJkAmb0AmfEAqNMAmnkArrbwmhEAuzUAu3EAOlsAq/EAyT7wq5kAzL0AzP0Pu8MAzXkA1RbwzREA7/41AO5zD01LAN7xAPDe8N6ZAP+9AP/3Dt7DAPB5EQw24PARERE1ERF5EDqY/dChESI7HwDpERK9ESLxETBU4QJZETO3HkKDETQ1EUR5EUt20TPREVUzHhQLEUW9EVXxEWQ+0UVZEWa9HaWDEWc1EXd5EXF2sWbREYg3HndgWxsq0XjxEZk1EZGesXhdEZn9HQcHEZp5EaqxEZmxEas1EbC0sardEbvxEcMxEbt5Ecy5ECiVHRwlEd15EdeXEczREe47GIurEd69Ee77EJ31Ee95EfT4Ue8REgA1IgTVAf+9EgD7JT/nEgF5IhG7L/ChIhI1Ii8UQhHdIiLxIjuQ8i/yeSIzuyIjMSJENSJGNvIzvSJBHyI0dSJVeSJR2vJE8SJvcxJVuSJmvSJtXuJWNSJ8txJm/SJ38SKIsuJ3eSKKGxJ4MSKZNSKVVuKIvSKYHxKJdSKqeSKjXREQ/uKbNSJ6OyKrvSK7+S3JpSK8eSE7kSLM8SLdOS2MSSLNuSEM1SLeNSLudS1NjSLe+yDeGSLveSL/ty664SLwPTIPXSLwvTMA+zCAFTMBczHgkTMR8TMiNTTOySMSuzB9HR1iRTMzeTMxmNMi0TNFnQMTuTNEvTMD8zNFNTCTHTGE3TNV8TNsMENVWTNglwNGMTN3NzKWezNnvTCllTN4NTOHGTN/990zjL7zaHUzmXEySL8zifUwyBkzmnkzoL0zmhEztzLzmrkzu7cx2vMzvD0w2l0zvL0zynEjzFUz0vbzvP0z3fMxfTcz3nUw/JEz7vEz9FUj7pkz+Vzz7zE0ADdCH3sz8L1BD/U0ATVEHZkUAN1EGdrj0XVEIndAsb9EEvNOkilEI3lEOH0EIxFERtTkM7lERLVAY/NERTVORG1ERb1EW7UDFVVEavj0Vf1EZv1P9QdEZ3dBURFEd/FEjJUEd5lEjjrUaDFEmTVPqGtEib9BZ9VEmjVEprkEmd1Eqj7UinVEu31PWq9Eq/dBi/KDO5lEzL9AK9FEzTtNWy1Ezb1E3/HTBG1VRO445N39RO75Tt0HRO91TQ6hRP/xRQsU5P+ZRQ+8xPAxVRE/Xo4rRQGzVDoVRRI1VSRW9QHdVSEQ1SJ1VTN/XxKvVSP1WKDpVTR5VUJ85TQRVVj0hUS5VVW7XfTjVVY9WwMtVVa9VWrQ5WZVVXbWVVb9VXf7XbcnVXh1X1aBVYjxVZX05YiZVZP6VXkxVao3X8GLVZq1XanlVas1VbQW1ZrdVb9wRbt1Vcx9XSuvVbz7WLjJVc15Vdzc1c0RVer01d25Ve65Xb3jVe4TVc7ZVf+7Vn8DVfz3Vf/ZVgC3ZMADZgvXVgDZZhG9YoEDZhq3VhHZZiKxaGqDVi/zPWUOfVYjvWYx0NYjV2WCf2Y0u2XkNWZHWVZE2WZckVZVM2Vle2ZWc2W18WZlFVZmlWZ5HVZm/2U3N2Z4P2VnvWZy0VaIUWaVmVaIu2UY82aZ92U5eWaQnVaaHWahVVaqd2T6v2arv2T7NWa+WUa72WbN0UbMM2Tce2bNeWS88Wbb9UbdlWbqPUbd/WSuN2bvMWSOvWbpsUb/UWcF+Ub/uWSP82cA+XRAeXcHfUcBHXcSdUcRdXRhv3cStXQCNXclOUci2Xc+8TczMXRDe3c0fXPD8XdC9UdElXdavTdE/XQVN3dWNXOVvXdQsUdmUXd3OTdmuXP283d3/XNXeXd//n03eB13g5U3iHVz2L93ibFzKTV3nDk3mdl3qtE2OjF3vlZHqrl3vpEnqz9zm3t3vHNy2/F3yNU3zJV3290nzPtzfTd33jVyrb131pE37lF3+Dkn7rNzXvN3//1yb3l39B038B2IBXUoAHuDIL+IAbuDmvV4Fdl4EdmIIdMoEjWDAnuII3WCAvGIPxUoM5WITt0YM/2C1DeIRTWB1L2ITJEoVVGIatkYVbWCtfOIZvWBlnmIaf0oZx2IfdEYJ32G57+IeLGBZ1WIiJkoiNmIlJEYmTeCs5tomnmDSfGIphcompWIsZ0Yqv2CSzeIvDGBC72Is5EozFGI3pkIzLWCL6zziN3xgN15iNUVKK4diO1VKO53gw6/iO+/gr81iP+dGN/ZiQ8zGIAzllB7mQFzkIARmRG5OPGVmSf9KRH9kcFXmSMzkFK9mSyRGTNRmUQ1mUR5mUS9mUTxmVU1mVV5mVW9mVXxmWY1mWZ5mWa9mWbxmXc1mXd5mXe9mXfxmYg1mYh5mYi9mYjxmZk1mZl5mZm9mZnxmao1map5maq9marxmbs1mbt5mbu9mbvxmcw1mcx5mcy9mczxmd01md15md29md3xme41me55me69me7xmf81mf95mf+9mf/xmgA1qgB5qgC9qgDxqhE1qhF5qhG9qhHxqizSQgAAA7"/>
          <p:cNvSpPr>
            <a:spLocks noChangeAspect="1" noChangeArrowheads="1"/>
          </p:cNvSpPr>
          <p:nvPr/>
        </p:nvSpPr>
        <p:spPr bwMode="auto">
          <a:xfrm>
            <a:off x="1857036" y="-200813"/>
            <a:ext cx="1905000" cy="647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5" name="Picture 102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975011" y="5694403"/>
            <a:ext cx="1054358" cy="358894"/>
          </a:xfrm>
          <a:prstGeom prst="rect">
            <a:avLst/>
          </a:prstGeom>
        </p:spPr>
      </p:pic>
      <p:pic>
        <p:nvPicPr>
          <p:cNvPr id="1027" name="Picture 102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32274" y="3729967"/>
            <a:ext cx="1095402" cy="337566"/>
          </a:xfrm>
          <a:prstGeom prst="rect">
            <a:avLst/>
          </a:prstGeom>
        </p:spPr>
      </p:pic>
      <p:sp>
        <p:nvSpPr>
          <p:cNvPr id="32" name="Titre 1">
            <a:extLst>
              <a:ext uri="{FF2B5EF4-FFF2-40B4-BE49-F238E27FC236}">
                <a16:creationId xmlns:a16="http://schemas.microsoft.com/office/drawing/2014/main" id="{9B3A325D-CC00-4B93-9113-8A27B2A938CF}"/>
              </a:ext>
            </a:extLst>
          </p:cNvPr>
          <p:cNvSpPr>
            <a:spLocks noGrp="1"/>
          </p:cNvSpPr>
          <p:nvPr>
            <p:ph type="title"/>
          </p:nvPr>
        </p:nvSpPr>
        <p:spPr>
          <a:xfrm>
            <a:off x="7824192" y="33090"/>
            <a:ext cx="3826880" cy="923082"/>
          </a:xfrm>
        </p:spPr>
        <p:txBody>
          <a:bodyPr>
            <a:noAutofit/>
          </a:bodyPr>
          <a:lstStyle/>
          <a:p>
            <a:r>
              <a:rPr lang="fr-FR" sz="2400" b="1" dirty="0"/>
              <a:t>SAF€RA: Emergence of a new collaborative </a:t>
            </a:r>
            <a:r>
              <a:rPr lang="fr-FR" sz="2400" b="1" dirty="0" err="1"/>
              <a:t>work</a:t>
            </a:r>
            <a:r>
              <a:rPr lang="fr-FR" sz="2400" b="1" dirty="0"/>
              <a:t> programme</a:t>
            </a:r>
          </a:p>
        </p:txBody>
      </p:sp>
    </p:spTree>
    <p:extLst>
      <p:ext uri="{BB962C8B-B14F-4D97-AF65-F5344CB8AC3E}">
        <p14:creationId xmlns:p14="http://schemas.microsoft.com/office/powerpoint/2010/main" val="227784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69720" y="57647"/>
            <a:ext cx="3826880" cy="923082"/>
          </a:xfrm>
        </p:spPr>
        <p:txBody>
          <a:bodyPr>
            <a:noAutofit/>
          </a:bodyPr>
          <a:lstStyle/>
          <a:p>
            <a:r>
              <a:rPr lang="fr-FR" sz="2400" b="1" dirty="0"/>
              <a:t>SAF€RA: Emergence of a new collaborative </a:t>
            </a:r>
            <a:r>
              <a:rPr lang="fr-FR" sz="2400" b="1" dirty="0" err="1"/>
              <a:t>work</a:t>
            </a:r>
            <a:r>
              <a:rPr lang="fr-FR" sz="2400" b="1" dirty="0"/>
              <a:t> programme</a:t>
            </a:r>
          </a:p>
        </p:txBody>
      </p:sp>
      <p:sp>
        <p:nvSpPr>
          <p:cNvPr id="3" name="Espace réservé du contenu 2"/>
          <p:cNvSpPr>
            <a:spLocks noGrp="1"/>
          </p:cNvSpPr>
          <p:nvPr>
            <p:ph idx="1"/>
          </p:nvPr>
        </p:nvSpPr>
        <p:spPr>
          <a:xfrm>
            <a:off x="652681" y="1124744"/>
            <a:ext cx="10947597" cy="4757372"/>
          </a:xfrm>
        </p:spPr>
        <p:txBody>
          <a:bodyPr>
            <a:noAutofit/>
          </a:bodyPr>
          <a:lstStyle/>
          <a:p>
            <a:pPr marL="0" indent="0">
              <a:buNone/>
            </a:pPr>
            <a:r>
              <a:rPr lang="en-GB" sz="1800" b="1" dirty="0"/>
              <a:t>Example of funded projects (</a:t>
            </a:r>
            <a:r>
              <a:rPr lang="en-US" sz="1800" b="1" u="sng" dirty="0">
                <a:hlinkClick r:id="rId2"/>
              </a:rPr>
              <a:t>http://projects.safera.eu/</a:t>
            </a:r>
            <a:r>
              <a:rPr lang="en-US" sz="1800" b="1" dirty="0"/>
              <a:t>)</a:t>
            </a:r>
            <a:endParaRPr lang="fr-FR" sz="1800" b="1" dirty="0"/>
          </a:p>
          <a:p>
            <a:pPr marL="182563" indent="-182563">
              <a:spcBef>
                <a:spcPts val="600"/>
              </a:spcBef>
              <a:spcAft>
                <a:spcPts val="0"/>
              </a:spcAft>
              <a:buFont typeface="Arial" panose="020B0604020202020204" pitchFamily="34" charset="0"/>
              <a:buChar char="•"/>
            </a:pPr>
            <a:r>
              <a:rPr lang="en-US" sz="1800" dirty="0"/>
              <a:t>Value of Safety — </a:t>
            </a:r>
            <a:r>
              <a:rPr lang="en-US" sz="1800" dirty="0" err="1"/>
              <a:t>VaLoSa</a:t>
            </a:r>
            <a:r>
              <a:rPr lang="en-US" sz="1800" dirty="0"/>
              <a:t> </a:t>
            </a:r>
            <a:endParaRPr lang="fr-FR" sz="1800" dirty="0"/>
          </a:p>
          <a:p>
            <a:pPr marL="182563" indent="-182563">
              <a:spcBef>
                <a:spcPts val="600"/>
              </a:spcBef>
              <a:spcAft>
                <a:spcPts val="0"/>
              </a:spcAft>
              <a:buFont typeface="Arial" panose="020B0604020202020204" pitchFamily="34" charset="0"/>
              <a:buChar char="•"/>
            </a:pPr>
            <a:r>
              <a:rPr lang="en-US" sz="1800" b="1" dirty="0"/>
              <a:t>Success in the face of uncertainty: human resilience and the accident risk bow-tie </a:t>
            </a:r>
            <a:endParaRPr lang="fr-FR" sz="1800" b="1" dirty="0"/>
          </a:p>
          <a:p>
            <a:pPr marL="182563" indent="-182563">
              <a:spcBef>
                <a:spcPts val="600"/>
              </a:spcBef>
              <a:spcAft>
                <a:spcPts val="0"/>
              </a:spcAft>
              <a:buFont typeface="Arial" panose="020B0604020202020204" pitchFamily="34" charset="0"/>
              <a:buChar char="•"/>
            </a:pPr>
            <a:r>
              <a:rPr lang="en-US" sz="1800" dirty="0"/>
              <a:t>Predictive methods for determining the decomposition properties of hazardous substances: from development to experimental verification — HAZPRED </a:t>
            </a:r>
            <a:endParaRPr lang="fr-FR" sz="1800" dirty="0"/>
          </a:p>
          <a:p>
            <a:pPr marL="182563" indent="-182563">
              <a:spcBef>
                <a:spcPts val="600"/>
              </a:spcBef>
              <a:spcAft>
                <a:spcPts val="0"/>
              </a:spcAft>
              <a:buFont typeface="Arial" panose="020B0604020202020204" pitchFamily="34" charset="0"/>
              <a:buChar char="•"/>
            </a:pPr>
            <a:r>
              <a:rPr lang="en-US" sz="1800" dirty="0" err="1"/>
              <a:t>SAfety</a:t>
            </a:r>
            <a:r>
              <a:rPr lang="en-US" sz="1800" dirty="0"/>
              <a:t> Preferences for Health-related Industrial Risks – SAPHIR </a:t>
            </a:r>
            <a:endParaRPr lang="fr-FR" sz="1800" dirty="0"/>
          </a:p>
          <a:p>
            <a:pPr marL="182563" indent="-182563">
              <a:spcBef>
                <a:spcPts val="600"/>
              </a:spcBef>
              <a:spcAft>
                <a:spcPts val="0"/>
              </a:spcAft>
              <a:buFont typeface="Arial" panose="020B0604020202020204" pitchFamily="34" charset="0"/>
              <a:buChar char="•"/>
            </a:pPr>
            <a:r>
              <a:rPr lang="en-US" sz="1800" dirty="0"/>
              <a:t>Exploring contributions of civil society to safety — </a:t>
            </a:r>
            <a:r>
              <a:rPr lang="en-US" sz="1800" dirty="0" err="1"/>
              <a:t>ECCSSafe</a:t>
            </a:r>
            <a:r>
              <a:rPr lang="en-US" sz="1800" dirty="0"/>
              <a:t> </a:t>
            </a:r>
            <a:endParaRPr lang="fr-FR" sz="1800" dirty="0"/>
          </a:p>
          <a:p>
            <a:pPr marL="182563" indent="-182563">
              <a:spcBef>
                <a:spcPts val="600"/>
              </a:spcBef>
              <a:spcAft>
                <a:spcPts val="0"/>
              </a:spcAft>
              <a:buFont typeface="Arial" panose="020B0604020202020204" pitchFamily="34" charset="0"/>
              <a:buChar char="•"/>
            </a:pPr>
            <a:r>
              <a:rPr lang="en-US" sz="1800" b="1" dirty="0"/>
              <a:t>Training for Operational Resilience Capabilities — TORC </a:t>
            </a:r>
            <a:endParaRPr lang="fr-FR" sz="1800" b="1" dirty="0"/>
          </a:p>
          <a:p>
            <a:pPr marL="182563" indent="-182563">
              <a:spcBef>
                <a:spcPts val="600"/>
              </a:spcBef>
              <a:spcAft>
                <a:spcPts val="0"/>
              </a:spcAft>
              <a:buFont typeface="Arial" panose="020B0604020202020204" pitchFamily="34" charset="0"/>
              <a:buChar char="•"/>
            </a:pPr>
            <a:r>
              <a:rPr lang="en-US" sz="1800" dirty="0" err="1"/>
              <a:t>SocioTechnical</a:t>
            </a:r>
            <a:r>
              <a:rPr lang="en-US" sz="1800" dirty="0"/>
              <a:t> safety Assessment within Risk Regulation Regimes – STARS </a:t>
            </a:r>
            <a:endParaRPr lang="fr-FR" sz="1800" dirty="0"/>
          </a:p>
          <a:p>
            <a:pPr marL="182563" indent="-182563">
              <a:spcBef>
                <a:spcPts val="600"/>
              </a:spcBef>
              <a:spcAft>
                <a:spcPts val="0"/>
              </a:spcAft>
              <a:buFont typeface="Arial" panose="020B0604020202020204" pitchFamily="34" charset="0"/>
              <a:buChar char="•"/>
            </a:pPr>
            <a:r>
              <a:rPr lang="en-US" sz="1800" b="1" dirty="0"/>
              <a:t>Promoting safety as an emergent property of a resilient system </a:t>
            </a:r>
            <a:endParaRPr lang="fr-FR" sz="1800" b="1" dirty="0"/>
          </a:p>
          <a:p>
            <a:pPr marL="182563" indent="-182563">
              <a:spcBef>
                <a:spcPts val="600"/>
              </a:spcBef>
              <a:spcAft>
                <a:spcPts val="0"/>
              </a:spcAft>
              <a:buFont typeface="Arial" panose="020B0604020202020204" pitchFamily="34" charset="0"/>
              <a:buChar char="•"/>
            </a:pPr>
            <a:r>
              <a:rPr lang="en-US" sz="1800" dirty="0"/>
              <a:t>Improving resilience in waste transports </a:t>
            </a:r>
            <a:endParaRPr lang="fr-FR" sz="1800" dirty="0"/>
          </a:p>
          <a:p>
            <a:pPr marL="182563" indent="-182563">
              <a:spcBef>
                <a:spcPts val="600"/>
              </a:spcBef>
              <a:spcAft>
                <a:spcPts val="0"/>
              </a:spcAft>
              <a:buFont typeface="Arial" panose="020B0604020202020204" pitchFamily="34" charset="0"/>
              <a:buChar char="•"/>
            </a:pPr>
            <a:r>
              <a:rPr lang="en-US" sz="1800" dirty="0"/>
              <a:t>Development and validation of a KPI-based method and a user-friendly software tool for resilience-focused measurement of OSH management system performance — KPI-OSH-Tool </a:t>
            </a:r>
            <a:endParaRPr lang="fr-FR" sz="1800" dirty="0"/>
          </a:p>
          <a:p>
            <a:pPr marL="182563" indent="-182563">
              <a:spcBef>
                <a:spcPts val="600"/>
              </a:spcBef>
              <a:spcAft>
                <a:spcPts val="0"/>
              </a:spcAft>
              <a:buFont typeface="Arial" panose="020B0604020202020204" pitchFamily="34" charset="0"/>
              <a:buChar char="•"/>
            </a:pPr>
            <a:r>
              <a:rPr lang="en-US" sz="1800" dirty="0"/>
              <a:t>Forecasting Safety with Smart Working Environments — </a:t>
            </a:r>
            <a:r>
              <a:rPr lang="en-US" sz="1800" dirty="0" err="1"/>
              <a:t>ForSafety</a:t>
            </a:r>
            <a:r>
              <a:rPr lang="en-US" sz="1800" dirty="0"/>
              <a:t> </a:t>
            </a:r>
            <a:endParaRPr lang="fr-FR" sz="1800" dirty="0"/>
          </a:p>
          <a:p>
            <a:pPr marL="182563" indent="-182563">
              <a:spcBef>
                <a:spcPts val="600"/>
              </a:spcBef>
              <a:spcAft>
                <a:spcPts val="0"/>
              </a:spcAft>
              <a:buFont typeface="Arial" panose="020B0604020202020204" pitchFamily="34" charset="0"/>
              <a:buChar char="•"/>
            </a:pPr>
            <a:r>
              <a:rPr lang="en-US" sz="1800" dirty="0"/>
              <a:t>Smart Process </a:t>
            </a:r>
            <a:r>
              <a:rPr lang="en-US" sz="1800" dirty="0" err="1"/>
              <a:t>INdustry</a:t>
            </a:r>
            <a:r>
              <a:rPr lang="en-US" sz="1800" dirty="0"/>
              <a:t> </a:t>
            </a:r>
            <a:r>
              <a:rPr lang="en-US" sz="1800" dirty="0" err="1"/>
              <a:t>CranEs</a:t>
            </a:r>
            <a:r>
              <a:rPr lang="en-US" sz="1800" dirty="0"/>
              <a:t> — SPRINCE </a:t>
            </a:r>
            <a:endParaRPr lang="fr-FR" sz="1800" dirty="0"/>
          </a:p>
          <a:p>
            <a:pPr marL="182563" indent="-182563">
              <a:spcBef>
                <a:spcPts val="600"/>
              </a:spcBef>
              <a:spcAft>
                <a:spcPts val="0"/>
              </a:spcAft>
              <a:buFont typeface="Arial" panose="020B0604020202020204" pitchFamily="34" charset="0"/>
              <a:buChar char="•"/>
            </a:pPr>
            <a:r>
              <a:rPr lang="en-US" sz="1800" b="1" dirty="0"/>
              <a:t>Building a European platform for evaluation of consequence models dedicated to emerging risks — SAPHEDRA</a:t>
            </a:r>
            <a:endParaRPr lang="fr-FR" sz="1800" b="1" dirty="0"/>
          </a:p>
        </p:txBody>
      </p:sp>
      <p:sp>
        <p:nvSpPr>
          <p:cNvPr id="6" name="Espace réservé du pied de page 4"/>
          <p:cNvSpPr>
            <a:spLocks noGrp="1"/>
          </p:cNvSpPr>
          <p:nvPr>
            <p:ph type="ftr" sz="quarter" idx="11"/>
          </p:nvPr>
        </p:nvSpPr>
        <p:spPr>
          <a:xfrm>
            <a:off x="2846916" y="6459785"/>
            <a:ext cx="4822804" cy="365125"/>
          </a:xfrm>
        </p:spPr>
        <p:txBody>
          <a:bodyPr/>
          <a:lstStyle/>
          <a:p>
            <a:r>
              <a:rPr lang="fr-FR"/>
              <a:t>The cross-etp on industrial safety	www.industrialsafety-tp.org</a:t>
            </a:r>
            <a:endParaRPr lang="en-GB" dirty="0"/>
          </a:p>
        </p:txBody>
      </p:sp>
      <p:pic>
        <p:nvPicPr>
          <p:cNvPr id="5"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9376" y="57646"/>
            <a:ext cx="7070927" cy="923082"/>
          </a:xfrm>
          <a:prstGeom prst="rect">
            <a:avLst/>
          </a:prstGeom>
        </p:spPr>
      </p:pic>
    </p:spTree>
    <p:extLst>
      <p:ext uri="{BB962C8B-B14F-4D97-AF65-F5344CB8AC3E}">
        <p14:creationId xmlns:p14="http://schemas.microsoft.com/office/powerpoint/2010/main" val="322615523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28051B-C0D3-45B0-972B-63AD206E0795}"/>
              </a:ext>
            </a:extLst>
          </p:cNvPr>
          <p:cNvSpPr>
            <a:spLocks noGrp="1"/>
          </p:cNvSpPr>
          <p:nvPr>
            <p:ph type="title"/>
          </p:nvPr>
        </p:nvSpPr>
        <p:spPr>
          <a:xfrm>
            <a:off x="767408" y="286603"/>
            <a:ext cx="10388272" cy="694125"/>
          </a:xfrm>
        </p:spPr>
        <p:txBody>
          <a:bodyPr/>
          <a:lstStyle/>
          <a:p>
            <a:r>
              <a:rPr lang="fr-FR" b="1" dirty="0"/>
              <a:t>Consultation to </a:t>
            </a:r>
            <a:r>
              <a:rPr lang="fr-FR" b="1" dirty="0" err="1"/>
              <a:t>identify</a:t>
            </a:r>
            <a:r>
              <a:rPr lang="fr-FR" b="1" dirty="0"/>
              <a:t> </a:t>
            </a:r>
            <a:r>
              <a:rPr lang="fr-FR" b="1" dirty="0" err="1"/>
              <a:t>priorities</a:t>
            </a:r>
            <a:r>
              <a:rPr lang="fr-FR" b="1" dirty="0"/>
              <a:t> for </a:t>
            </a:r>
            <a:r>
              <a:rPr lang="fr-FR" b="1" dirty="0" err="1"/>
              <a:t>research</a:t>
            </a:r>
            <a:endParaRPr lang="en-US" b="1" dirty="0"/>
          </a:p>
        </p:txBody>
      </p:sp>
      <p:sp>
        <p:nvSpPr>
          <p:cNvPr id="3" name="Espace réservé du contenu 2">
            <a:extLst>
              <a:ext uri="{FF2B5EF4-FFF2-40B4-BE49-F238E27FC236}">
                <a16:creationId xmlns:a16="http://schemas.microsoft.com/office/drawing/2014/main" id="{D1575E08-7A56-4FC4-B607-E43BC2A0FE5A}"/>
              </a:ext>
            </a:extLst>
          </p:cNvPr>
          <p:cNvSpPr>
            <a:spLocks noGrp="1"/>
          </p:cNvSpPr>
          <p:nvPr>
            <p:ph idx="1"/>
          </p:nvPr>
        </p:nvSpPr>
        <p:spPr>
          <a:xfrm>
            <a:off x="694209" y="1125749"/>
            <a:ext cx="10803581" cy="5125590"/>
          </a:xfrm>
        </p:spPr>
        <p:txBody>
          <a:bodyPr>
            <a:normAutofit/>
          </a:bodyPr>
          <a:lstStyle/>
          <a:p>
            <a:pPr marL="342900" indent="-342900">
              <a:buFont typeface="Arial" panose="020B0604020202020204" pitchFamily="34" charset="0"/>
              <a:buChar char="•"/>
            </a:pPr>
            <a:r>
              <a:rPr lang="en-US" sz="1800" dirty="0"/>
              <a:t>The period of consultation started from </a:t>
            </a:r>
            <a:r>
              <a:rPr lang="en-US" sz="1800" b="1" dirty="0"/>
              <a:t>February 22, and ended on April 14, 2017</a:t>
            </a:r>
          </a:p>
          <a:p>
            <a:pPr marL="342900" indent="-342900">
              <a:buFont typeface="Arial" panose="020B0604020202020204" pitchFamily="34" charset="0"/>
              <a:buChar char="•"/>
            </a:pPr>
            <a:r>
              <a:rPr lang="fr-FR" sz="1800" dirty="0"/>
              <a:t>Distribution to ETPIS, EU-VRi and SAF€RA </a:t>
            </a:r>
            <a:r>
              <a:rPr lang="fr-FR" sz="1800" dirty="0" err="1"/>
              <a:t>registered</a:t>
            </a:r>
            <a:r>
              <a:rPr lang="fr-FR" sz="1800" dirty="0"/>
              <a:t> stakeholders </a:t>
            </a:r>
            <a:endParaRPr lang="en-US" sz="1800" dirty="0"/>
          </a:p>
          <a:p>
            <a:pPr marL="342900" indent="-342900">
              <a:buFont typeface="Arial" panose="020B0604020202020204" pitchFamily="34" charset="0"/>
              <a:buChar char="•"/>
            </a:pPr>
            <a:r>
              <a:rPr lang="en-US" sz="1800" dirty="0"/>
              <a:t>49 contributions were collected, from 36 organizations, on the following topics:</a:t>
            </a:r>
          </a:p>
          <a:p>
            <a:pPr marL="987425" lvl="1" indent="-457200">
              <a:buFont typeface="+mj-lt"/>
              <a:buAutoNum type="arabicPeriod"/>
            </a:pPr>
            <a:r>
              <a:rPr lang="en-US" sz="1600" dirty="0"/>
              <a:t>Occupational Health and Safety</a:t>
            </a:r>
          </a:p>
          <a:p>
            <a:pPr marL="987425" lvl="1" indent="-457200">
              <a:buFont typeface="+mj-lt"/>
              <a:buAutoNum type="arabicPeriod"/>
            </a:pPr>
            <a:r>
              <a:rPr lang="en-US" sz="1600" dirty="0"/>
              <a:t>Human and </a:t>
            </a:r>
            <a:r>
              <a:rPr lang="en-US" sz="1600" dirty="0" err="1"/>
              <a:t>organisational</a:t>
            </a:r>
            <a:r>
              <a:rPr lang="en-US" sz="1600" dirty="0"/>
              <a:t> factors, safety culture</a:t>
            </a:r>
          </a:p>
          <a:p>
            <a:pPr marL="987425" lvl="1" indent="-457200">
              <a:buFont typeface="+mj-lt"/>
              <a:buAutoNum type="arabicPeriod"/>
            </a:pPr>
            <a:r>
              <a:rPr lang="en-US" sz="1600" dirty="0"/>
              <a:t>Process safety, </a:t>
            </a:r>
            <a:r>
              <a:rPr lang="en-US" sz="1600" dirty="0" err="1"/>
              <a:t>nanosafety</a:t>
            </a:r>
            <a:endParaRPr lang="en-US" sz="1600" dirty="0"/>
          </a:p>
          <a:p>
            <a:pPr marL="987425" lvl="1" indent="-457200">
              <a:buFont typeface="+mj-lt"/>
              <a:buAutoNum type="arabicPeriod"/>
            </a:pPr>
            <a:r>
              <a:rPr lang="en-US" sz="1600" dirty="0"/>
              <a:t>Risk reduction technologies, reliability of systems</a:t>
            </a:r>
          </a:p>
          <a:p>
            <a:pPr marL="987425" lvl="1" indent="-457200">
              <a:buFont typeface="+mj-lt"/>
              <a:buAutoNum type="arabicPeriod"/>
            </a:pPr>
            <a:r>
              <a:rPr lang="en-US" sz="1600" dirty="0"/>
              <a:t>Methodologies for risk assessment and risk management</a:t>
            </a:r>
          </a:p>
          <a:p>
            <a:pPr marL="987425" lvl="1" indent="-457200">
              <a:buFont typeface="+mj-lt"/>
              <a:buAutoNum type="arabicPeriod"/>
            </a:pPr>
            <a:r>
              <a:rPr lang="en-US" sz="1600" dirty="0"/>
              <a:t>Environmental safety and health related to industrial activities</a:t>
            </a:r>
          </a:p>
          <a:p>
            <a:pPr marL="987425" lvl="1" indent="-457200">
              <a:buFont typeface="+mj-lt"/>
              <a:buAutoNum type="arabicPeriod"/>
            </a:pPr>
            <a:r>
              <a:rPr lang="en-US" sz="1600" dirty="0"/>
              <a:t>Security of critical infrastructures, </a:t>
            </a:r>
            <a:r>
              <a:rPr lang="en-US" sz="1600" dirty="0" err="1"/>
              <a:t>CBRNe</a:t>
            </a:r>
            <a:r>
              <a:rPr lang="en-US" sz="1600" dirty="0"/>
              <a:t>, disaster resilience and </a:t>
            </a:r>
            <a:br>
              <a:rPr lang="en-US" sz="1600" dirty="0"/>
            </a:br>
            <a:r>
              <a:rPr lang="en-US" sz="1600" dirty="0"/>
              <a:t>business continuity</a:t>
            </a:r>
          </a:p>
          <a:p>
            <a:pPr marL="987425" lvl="1" indent="-457200">
              <a:buFont typeface="+mj-lt"/>
              <a:buAutoNum type="arabicPeriod"/>
            </a:pPr>
            <a:r>
              <a:rPr lang="en-US" sz="1600" dirty="0"/>
              <a:t>Safety performance and key performance indicators</a:t>
            </a:r>
          </a:p>
          <a:p>
            <a:pPr marL="987425" lvl="1" indent="-457200">
              <a:buFont typeface="+mj-lt"/>
              <a:buAutoNum type="arabicPeriod"/>
            </a:pPr>
            <a:r>
              <a:rPr lang="en-US" sz="1600" dirty="0"/>
              <a:t>Other</a:t>
            </a:r>
          </a:p>
          <a:p>
            <a:pPr marL="342900" indent="-342900">
              <a:buFont typeface="Arial" panose="020B0604020202020204" pitchFamily="34" charset="0"/>
              <a:buChar char="•"/>
            </a:pPr>
            <a:r>
              <a:rPr lang="fr-FR" sz="1800" dirty="0"/>
              <a:t>Inputs for the 4th SAF€RA call </a:t>
            </a:r>
            <a:r>
              <a:rPr lang="fr-FR" sz="1800" dirty="0" err="1"/>
              <a:t>published</a:t>
            </a:r>
            <a:r>
              <a:rPr lang="fr-FR" sz="1800" dirty="0"/>
              <a:t> in </a:t>
            </a:r>
            <a:r>
              <a:rPr lang="fr-FR" sz="1800" dirty="0" err="1"/>
              <a:t>November</a:t>
            </a:r>
            <a:r>
              <a:rPr lang="fr-FR" sz="1800" dirty="0"/>
              <a:t> 2017 (on-</a:t>
            </a:r>
            <a:r>
              <a:rPr lang="fr-FR" sz="1800" dirty="0" err="1"/>
              <a:t>going</a:t>
            </a:r>
            <a:r>
              <a:rPr lang="fr-FR" sz="1800" dirty="0"/>
              <a:t>; more </a:t>
            </a:r>
            <a:r>
              <a:rPr lang="fr-FR" sz="1800" dirty="0" err="1"/>
              <a:t>than</a:t>
            </a:r>
            <a:r>
              <a:rPr lang="fr-FR" sz="1800" dirty="0"/>
              <a:t> 25 </a:t>
            </a:r>
            <a:r>
              <a:rPr lang="fr-FR" sz="1800" dirty="0" err="1"/>
              <a:t>pre-proposals</a:t>
            </a:r>
            <a:r>
              <a:rPr lang="fr-FR" sz="1800" dirty="0"/>
              <a:t> </a:t>
            </a:r>
            <a:r>
              <a:rPr lang="fr-FR" sz="1800" dirty="0" err="1"/>
              <a:t>received</a:t>
            </a:r>
            <a:r>
              <a:rPr lang="fr-FR" sz="1800" dirty="0"/>
              <a:t>)</a:t>
            </a:r>
          </a:p>
          <a:p>
            <a:pPr lvl="2"/>
            <a:r>
              <a:rPr lang="en-US" dirty="0"/>
              <a:t>Topic 1. New technologies and the effects of major changes in industry</a:t>
            </a:r>
          </a:p>
          <a:p>
            <a:pPr lvl="2"/>
            <a:r>
              <a:rPr lang="en-US" dirty="0"/>
              <a:t>Topic 2. Measuring and monitoring safety performance</a:t>
            </a:r>
          </a:p>
          <a:p>
            <a:pPr marL="342900" indent="-342900">
              <a:buFont typeface="Arial" panose="020B0604020202020204" pitchFamily="34" charset="0"/>
              <a:buChar char="•"/>
            </a:pPr>
            <a:endParaRPr lang="en-US" sz="1800" dirty="0"/>
          </a:p>
        </p:txBody>
      </p:sp>
      <p:sp>
        <p:nvSpPr>
          <p:cNvPr id="4" name="Espace réservé de la date 3">
            <a:extLst>
              <a:ext uri="{FF2B5EF4-FFF2-40B4-BE49-F238E27FC236}">
                <a16:creationId xmlns:a16="http://schemas.microsoft.com/office/drawing/2014/main" id="{2D6EFCAA-C547-450A-A73D-13EB819A3D6B}"/>
              </a:ext>
            </a:extLst>
          </p:cNvPr>
          <p:cNvSpPr>
            <a:spLocks noGrp="1"/>
          </p:cNvSpPr>
          <p:nvPr>
            <p:ph type="dt" sz="half" idx="10"/>
          </p:nvPr>
        </p:nvSpPr>
        <p:spPr/>
        <p:txBody>
          <a:bodyPr/>
          <a:lstStyle/>
          <a:p>
            <a:fld id="{0EC11598-A793-48DD-852B-8DF67FE1010C}" type="datetime4">
              <a:rPr lang="en-US" smtClean="0"/>
              <a:t>February 26, 2018</a:t>
            </a:fld>
            <a:endParaRPr lang="en-US" dirty="0"/>
          </a:p>
        </p:txBody>
      </p:sp>
      <p:sp>
        <p:nvSpPr>
          <p:cNvPr id="5" name="Espace réservé du pied de page 4">
            <a:extLst>
              <a:ext uri="{FF2B5EF4-FFF2-40B4-BE49-F238E27FC236}">
                <a16:creationId xmlns:a16="http://schemas.microsoft.com/office/drawing/2014/main" id="{61E2F956-374D-4A13-B517-51D519780690}"/>
              </a:ext>
            </a:extLst>
          </p:cNvPr>
          <p:cNvSpPr>
            <a:spLocks noGrp="1"/>
          </p:cNvSpPr>
          <p:nvPr>
            <p:ph type="ftr" sz="quarter" idx="11"/>
          </p:nvPr>
        </p:nvSpPr>
        <p:spPr/>
        <p:txBody>
          <a:bodyPr/>
          <a:lstStyle/>
          <a:p>
            <a:r>
              <a:rPr lang="fr-FR"/>
              <a:t>The cross-etp on industrial safety	www.industrialsafety-tp.org</a:t>
            </a:r>
            <a:endParaRPr lang="en-GB" dirty="0"/>
          </a:p>
        </p:txBody>
      </p:sp>
      <p:sp>
        <p:nvSpPr>
          <p:cNvPr id="6" name="Espace réservé du numéro de diapositive 5">
            <a:extLst>
              <a:ext uri="{FF2B5EF4-FFF2-40B4-BE49-F238E27FC236}">
                <a16:creationId xmlns:a16="http://schemas.microsoft.com/office/drawing/2014/main" id="{62797959-09B3-4E2C-B7FA-C0304FC5B488}"/>
              </a:ext>
            </a:extLst>
          </p:cNvPr>
          <p:cNvSpPr>
            <a:spLocks noGrp="1"/>
          </p:cNvSpPr>
          <p:nvPr>
            <p:ph type="sldNum" sz="quarter" idx="12"/>
          </p:nvPr>
        </p:nvSpPr>
        <p:spPr/>
        <p:txBody>
          <a:bodyPr/>
          <a:lstStyle/>
          <a:p>
            <a:fld id="{2A013F82-EE5E-44EE-A61D-E31C6657F26F}" type="slidenum">
              <a:rPr lang="en-GB" smtClean="0"/>
              <a:t>15</a:t>
            </a:fld>
            <a:endParaRPr lang="en-GB" dirty="0"/>
          </a:p>
        </p:txBody>
      </p:sp>
      <p:pic>
        <p:nvPicPr>
          <p:cNvPr id="7" name="Picture 3" descr="C:\Users\basti\AppData\Local\Microsoft\Windows\INetCache\Content.Word\SAF€RA-logo_v01bc27052016.jpg">
            <a:extLst>
              <a:ext uri="{FF2B5EF4-FFF2-40B4-BE49-F238E27FC236}">
                <a16:creationId xmlns:a16="http://schemas.microsoft.com/office/drawing/2014/main" id="{25E7513D-F8FF-46DE-AE6F-56F6A178246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40416" y="116632"/>
            <a:ext cx="1983100" cy="867140"/>
          </a:xfrm>
          <a:prstGeom prst="rect">
            <a:avLst/>
          </a:prstGeom>
          <a:noFill/>
          <a:ln>
            <a:noFill/>
          </a:ln>
        </p:spPr>
      </p:pic>
    </p:spTree>
    <p:extLst>
      <p:ext uri="{BB962C8B-B14F-4D97-AF65-F5344CB8AC3E}">
        <p14:creationId xmlns:p14="http://schemas.microsoft.com/office/powerpoint/2010/main" val="232700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1BC74-C4C4-414D-8EF9-604459736AAF}"/>
              </a:ext>
            </a:extLst>
          </p:cNvPr>
          <p:cNvSpPr>
            <a:spLocks noGrp="1"/>
          </p:cNvSpPr>
          <p:nvPr>
            <p:ph type="ctrTitle"/>
          </p:nvPr>
        </p:nvSpPr>
        <p:spPr>
          <a:xfrm>
            <a:off x="1097280" y="1916832"/>
            <a:ext cx="10058400" cy="4032448"/>
          </a:xfrm>
        </p:spPr>
        <p:txBody>
          <a:bodyPr>
            <a:noAutofit/>
          </a:bodyPr>
          <a:lstStyle/>
          <a:p>
            <a:r>
              <a:rPr lang="fr-FR" sz="6600" b="1" dirty="0">
                <a:latin typeface="Arial Black" panose="020B0A04020102020204" pitchFamily="34" charset="0"/>
              </a:rPr>
              <a:t>Part V</a:t>
            </a:r>
            <a:br>
              <a:rPr lang="fr-FR" sz="6600" b="1" dirty="0">
                <a:latin typeface="Arial Black" panose="020B0A04020102020204" pitchFamily="34" charset="0"/>
              </a:rPr>
            </a:br>
            <a:r>
              <a:rPr lang="fr-FR" sz="6600" b="1" dirty="0" err="1">
                <a:latin typeface="Arial Black" panose="020B0A04020102020204" pitchFamily="34" charset="0"/>
              </a:rPr>
              <a:t>Implementation</a:t>
            </a:r>
            <a:r>
              <a:rPr lang="fr-FR" sz="6600" b="1" dirty="0">
                <a:latin typeface="Arial Black" panose="020B0A04020102020204" pitchFamily="34" charset="0"/>
              </a:rPr>
              <a:t> of </a:t>
            </a:r>
            <a:r>
              <a:rPr lang="fr-FR" sz="6600" b="1" dirty="0" err="1">
                <a:latin typeface="Arial Black" panose="020B0A04020102020204" pitchFamily="34" charset="0"/>
              </a:rPr>
              <a:t>research</a:t>
            </a:r>
            <a:r>
              <a:rPr lang="fr-FR" sz="6600" b="1" dirty="0">
                <a:latin typeface="Arial Black" panose="020B0A04020102020204" pitchFamily="34" charset="0"/>
              </a:rPr>
              <a:t> </a:t>
            </a:r>
            <a:r>
              <a:rPr lang="fr-FR" sz="6600" b="1" dirty="0" err="1">
                <a:latin typeface="Arial Black" panose="020B0A04020102020204" pitchFamily="34" charset="0"/>
              </a:rPr>
              <a:t>results</a:t>
            </a:r>
            <a:endParaRPr lang="en-US" sz="6600" b="1" dirty="0">
              <a:latin typeface="Arial Black" panose="020B0A04020102020204" pitchFamily="34" charset="0"/>
            </a:endParaRPr>
          </a:p>
        </p:txBody>
      </p:sp>
      <p:sp>
        <p:nvSpPr>
          <p:cNvPr id="4" name="Espace réservé de la date 3">
            <a:extLst>
              <a:ext uri="{FF2B5EF4-FFF2-40B4-BE49-F238E27FC236}">
                <a16:creationId xmlns:a16="http://schemas.microsoft.com/office/drawing/2014/main" id="{C560DAF7-2AA0-4903-896C-EF3A60B3B820}"/>
              </a:ext>
            </a:extLst>
          </p:cNvPr>
          <p:cNvSpPr>
            <a:spLocks noGrp="1"/>
          </p:cNvSpPr>
          <p:nvPr>
            <p:ph type="dt" sz="half" idx="10"/>
          </p:nvPr>
        </p:nvSpPr>
        <p:spPr/>
        <p:txBody>
          <a:bodyPr/>
          <a:lstStyle/>
          <a:p>
            <a:fld id="{CA2CF9B6-792B-452B-A4C3-87D20B2DE33D}" type="datetime4">
              <a:rPr lang="en-US" smtClean="0"/>
              <a:t>February 26, 2018</a:t>
            </a:fld>
            <a:endParaRPr lang="en-US" dirty="0"/>
          </a:p>
        </p:txBody>
      </p:sp>
      <p:sp>
        <p:nvSpPr>
          <p:cNvPr id="5" name="Espace réservé du pied de page 4">
            <a:extLst>
              <a:ext uri="{FF2B5EF4-FFF2-40B4-BE49-F238E27FC236}">
                <a16:creationId xmlns:a16="http://schemas.microsoft.com/office/drawing/2014/main" id="{64855347-A6C8-4E1C-A692-0BB3164F6F84}"/>
              </a:ext>
            </a:extLst>
          </p:cNvPr>
          <p:cNvSpPr>
            <a:spLocks noGrp="1"/>
          </p:cNvSpPr>
          <p:nvPr>
            <p:ph type="ftr" sz="quarter" idx="11"/>
          </p:nvPr>
        </p:nvSpPr>
        <p:spPr/>
        <p:txBody>
          <a:bodyPr/>
          <a:lstStyle/>
          <a:p>
            <a:r>
              <a:rPr lang="fr-FR"/>
              <a:t>The cross-etp on industrial safety	www.industrialsafety-tp.org</a:t>
            </a:r>
            <a:endParaRPr lang="en-GB" dirty="0"/>
          </a:p>
        </p:txBody>
      </p:sp>
      <p:sp>
        <p:nvSpPr>
          <p:cNvPr id="6" name="Espace réservé du numéro de diapositive 5">
            <a:extLst>
              <a:ext uri="{FF2B5EF4-FFF2-40B4-BE49-F238E27FC236}">
                <a16:creationId xmlns:a16="http://schemas.microsoft.com/office/drawing/2014/main" id="{F01EC447-0EFB-4FF3-B217-1C847EF7F641}"/>
              </a:ext>
            </a:extLst>
          </p:cNvPr>
          <p:cNvSpPr>
            <a:spLocks noGrp="1"/>
          </p:cNvSpPr>
          <p:nvPr>
            <p:ph type="sldNum" sz="quarter" idx="12"/>
          </p:nvPr>
        </p:nvSpPr>
        <p:spPr/>
        <p:txBody>
          <a:bodyPr/>
          <a:lstStyle/>
          <a:p>
            <a:fld id="{2A013F82-EE5E-44EE-A61D-E31C6657F26F}" type="slidenum">
              <a:rPr lang="en-GB" smtClean="0"/>
              <a:t>16</a:t>
            </a:fld>
            <a:endParaRPr lang="en-GB" dirty="0"/>
          </a:p>
        </p:txBody>
      </p:sp>
    </p:spTree>
    <p:extLst>
      <p:ext uri="{BB962C8B-B14F-4D97-AF65-F5344CB8AC3E}">
        <p14:creationId xmlns:p14="http://schemas.microsoft.com/office/powerpoint/2010/main" val="358273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16" y="260648"/>
            <a:ext cx="10058400" cy="694125"/>
          </a:xfrm>
        </p:spPr>
        <p:txBody>
          <a:bodyPr/>
          <a:lstStyle/>
          <a:p>
            <a:r>
              <a:rPr lang="de-DE" b="1" dirty="0"/>
              <a:t>Implementation of R&amp;D </a:t>
            </a:r>
            <a:r>
              <a:rPr lang="de-DE" b="1" dirty="0" err="1"/>
              <a:t>results</a:t>
            </a:r>
            <a:r>
              <a:rPr lang="de-DE" b="1" dirty="0"/>
              <a:t>: still a </a:t>
            </a:r>
            <a:r>
              <a:rPr lang="de-DE" b="1" dirty="0" err="1"/>
              <a:t>challenge</a:t>
            </a:r>
            <a:r>
              <a:rPr lang="de-DE" b="1" dirty="0"/>
              <a:t>!</a:t>
            </a:r>
            <a:endParaRPr lang="en-US" b="1" dirty="0"/>
          </a:p>
        </p:txBody>
      </p:sp>
      <p:sp>
        <p:nvSpPr>
          <p:cNvPr id="5" name="TextBox 4"/>
          <p:cNvSpPr txBox="1"/>
          <p:nvPr/>
        </p:nvSpPr>
        <p:spPr>
          <a:xfrm>
            <a:off x="1097280" y="771598"/>
            <a:ext cx="9679240" cy="430608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a:spcBef>
                <a:spcPct val="20000"/>
              </a:spcBef>
              <a:buSzPct val="100000"/>
              <a:buFont typeface="Wingdings" pitchFamily="2" charset="2"/>
              <a:buChar char="Ø"/>
              <a:defRPr b="1">
                <a:solidFill>
                  <a:schemeClr val="tx2"/>
                </a:solidFill>
                <a:latin typeface="+mn-lt"/>
              </a:defRPr>
            </a:lvl1pPr>
            <a:lvl2pPr marL="742950" lvl="1" indent="-285750" algn="l">
              <a:spcBef>
                <a:spcPct val="30000"/>
              </a:spcBef>
              <a:buSzPct val="100000"/>
              <a:buChar char="–"/>
              <a:defRPr>
                <a:solidFill>
                  <a:schemeClr val="tx2"/>
                </a:solidFill>
                <a:latin typeface="+mn-lt"/>
              </a:defRPr>
            </a:lvl2pPr>
            <a:lvl3pPr marL="1143000" indent="-228600" algn="l">
              <a:spcBef>
                <a:spcPct val="30000"/>
              </a:spcBef>
              <a:buSzPct val="100000"/>
              <a:buChar char="•"/>
              <a:defRPr sz="1600" b="1" i="1">
                <a:solidFill>
                  <a:schemeClr val="tx2"/>
                </a:solidFill>
                <a:latin typeface="+mn-lt"/>
              </a:defRPr>
            </a:lvl3pPr>
            <a:lvl4pPr marL="1600200" indent="-228600" algn="l">
              <a:spcBef>
                <a:spcPct val="20000"/>
              </a:spcBef>
              <a:buSzPct val="100000"/>
              <a:buFont typeface="Wingdings" pitchFamily="2" charset="2"/>
              <a:buChar char="§"/>
              <a:defRPr sz="1600" i="1">
                <a:solidFill>
                  <a:schemeClr val="tx2"/>
                </a:solidFill>
                <a:latin typeface="+mn-lt"/>
              </a:defRPr>
            </a:lvl4pPr>
            <a:lvl5pPr marL="2057400" indent="-228600" algn="l">
              <a:spcBef>
                <a:spcPct val="20000"/>
              </a:spcBef>
              <a:buSzPct val="100000"/>
              <a:buFont typeface="Verdana" pitchFamily="34" charset="0"/>
              <a:buChar char="-"/>
              <a:defRPr sz="1500">
                <a:solidFill>
                  <a:schemeClr val="tx2"/>
                </a:solidFill>
                <a:latin typeface="+mn-lt"/>
              </a:defRPr>
            </a:lvl5pPr>
            <a:lvl6pPr marL="2514600" indent="-228600" eaLnBrk="0" fontAlgn="base" hangingPunct="0">
              <a:spcBef>
                <a:spcPct val="20000"/>
              </a:spcBef>
              <a:spcAft>
                <a:spcPct val="0"/>
              </a:spcAft>
              <a:buSzPct val="100000"/>
              <a:buFont typeface="Verdana" pitchFamily="34" charset="0"/>
              <a:buChar char="-"/>
              <a:defRPr sz="1500">
                <a:solidFill>
                  <a:schemeClr val="tx2"/>
                </a:solidFill>
                <a:latin typeface="+mn-lt"/>
              </a:defRPr>
            </a:lvl6pPr>
            <a:lvl7pPr marL="2971800" indent="-228600" eaLnBrk="0" fontAlgn="base" hangingPunct="0">
              <a:spcBef>
                <a:spcPct val="20000"/>
              </a:spcBef>
              <a:spcAft>
                <a:spcPct val="0"/>
              </a:spcAft>
              <a:buSzPct val="100000"/>
              <a:buFont typeface="Verdana" pitchFamily="34" charset="0"/>
              <a:buChar char="-"/>
              <a:defRPr sz="1500">
                <a:solidFill>
                  <a:schemeClr val="tx2"/>
                </a:solidFill>
                <a:latin typeface="+mn-lt"/>
              </a:defRPr>
            </a:lvl7pPr>
            <a:lvl8pPr marL="3429000" indent="-228600" eaLnBrk="0" fontAlgn="base" hangingPunct="0">
              <a:spcBef>
                <a:spcPct val="20000"/>
              </a:spcBef>
              <a:spcAft>
                <a:spcPct val="0"/>
              </a:spcAft>
              <a:buSzPct val="100000"/>
              <a:buFont typeface="Verdana" pitchFamily="34" charset="0"/>
              <a:buChar char="-"/>
              <a:defRPr sz="1500">
                <a:solidFill>
                  <a:schemeClr val="tx2"/>
                </a:solidFill>
                <a:latin typeface="+mn-lt"/>
              </a:defRPr>
            </a:lvl8pPr>
            <a:lvl9pPr marL="3886200" indent="-228600" eaLnBrk="0" fontAlgn="base" hangingPunct="0">
              <a:spcBef>
                <a:spcPct val="20000"/>
              </a:spcBef>
              <a:spcAft>
                <a:spcPct val="0"/>
              </a:spcAft>
              <a:buSzPct val="100000"/>
              <a:buFont typeface="Verdana" pitchFamily="34" charset="0"/>
              <a:buChar char="-"/>
              <a:defRPr sz="1500">
                <a:solidFill>
                  <a:schemeClr val="tx2"/>
                </a:solidFill>
                <a:latin typeface="+mn-lt"/>
              </a:defRPr>
            </a:lvl9pPr>
          </a:lstStyle>
          <a:p>
            <a:pPr>
              <a:buFont typeface="Arial" panose="020B0604020202020204" pitchFamily="34" charset="0"/>
              <a:buChar char="•"/>
            </a:pPr>
            <a:endParaRPr lang="de-DE" sz="2400" b="0" dirty="0"/>
          </a:p>
          <a:p>
            <a:pPr marL="0" indent="0">
              <a:buNone/>
            </a:pPr>
            <a:r>
              <a:rPr lang="de-DE" sz="2400" dirty="0" err="1"/>
              <a:t>Usual</a:t>
            </a:r>
            <a:r>
              <a:rPr lang="de-DE" sz="2400" dirty="0"/>
              <a:t> </a:t>
            </a:r>
            <a:r>
              <a:rPr lang="de-DE" sz="2400" dirty="0" err="1"/>
              <a:t>delay</a:t>
            </a:r>
            <a:r>
              <a:rPr lang="de-DE" sz="2400" dirty="0"/>
              <a:t> </a:t>
            </a:r>
            <a:r>
              <a:rPr lang="de-DE" sz="2400" dirty="0" err="1"/>
              <a:t>from</a:t>
            </a:r>
            <a:r>
              <a:rPr lang="de-DE" sz="2400" dirty="0"/>
              <a:t> </a:t>
            </a:r>
            <a:r>
              <a:rPr lang="de-DE" sz="2400" dirty="0" err="1"/>
              <a:t>new</a:t>
            </a:r>
            <a:r>
              <a:rPr lang="de-DE" sz="2400" dirty="0"/>
              <a:t> </a:t>
            </a:r>
            <a:r>
              <a:rPr lang="de-DE" sz="2400" dirty="0" err="1"/>
              <a:t>knowledge</a:t>
            </a:r>
            <a:r>
              <a:rPr lang="de-DE" sz="2400" dirty="0"/>
              <a:t> </a:t>
            </a:r>
            <a:r>
              <a:rPr lang="de-DE" sz="2400" dirty="0" err="1"/>
              <a:t>to</a:t>
            </a:r>
            <a:r>
              <a:rPr lang="de-DE" sz="2400" dirty="0"/>
              <a:t> </a:t>
            </a:r>
            <a:r>
              <a:rPr lang="de-DE" sz="2400" dirty="0" err="1"/>
              <a:t>implementation</a:t>
            </a:r>
            <a:endParaRPr lang="de-DE" sz="2400" dirty="0"/>
          </a:p>
          <a:p>
            <a:pPr>
              <a:buFont typeface="Arial" panose="020B0604020202020204" pitchFamily="34" charset="0"/>
              <a:buChar char="•"/>
            </a:pPr>
            <a:r>
              <a:rPr lang="de-DE" sz="2400" b="0" dirty="0"/>
              <a:t>New </a:t>
            </a:r>
            <a:r>
              <a:rPr lang="de-DE" sz="2400" b="0" dirty="0" err="1"/>
              <a:t>knowledge</a:t>
            </a:r>
            <a:r>
              <a:rPr lang="de-DE" sz="2400" b="0" dirty="0"/>
              <a:t> </a:t>
            </a:r>
            <a:r>
              <a:rPr lang="de-DE" sz="2400" b="0" dirty="0" err="1"/>
              <a:t>requires</a:t>
            </a:r>
            <a:r>
              <a:rPr lang="de-DE" sz="2400" b="0" dirty="0"/>
              <a:t> </a:t>
            </a:r>
            <a:r>
              <a:rPr lang="de-DE" sz="2400" b="0" dirty="0" err="1"/>
              <a:t>to</a:t>
            </a:r>
            <a:r>
              <a:rPr lang="de-DE" sz="2400" b="0" dirty="0"/>
              <a:t> </a:t>
            </a:r>
            <a:r>
              <a:rPr lang="de-DE" sz="2400" b="0" dirty="0" err="1"/>
              <a:t>change</a:t>
            </a:r>
            <a:r>
              <a:rPr lang="de-DE" sz="2400" b="0" dirty="0"/>
              <a:t> </a:t>
            </a:r>
            <a:r>
              <a:rPr lang="de-DE" sz="2400" b="0" dirty="0" err="1"/>
              <a:t>the</a:t>
            </a:r>
            <a:r>
              <a:rPr lang="de-DE" sz="2400" b="0" dirty="0"/>
              <a:t> </a:t>
            </a:r>
            <a:r>
              <a:rPr lang="de-DE" sz="2400" b="0" dirty="0" err="1"/>
              <a:t>habits</a:t>
            </a:r>
            <a:r>
              <a:rPr lang="de-DE" sz="2400" b="0" dirty="0"/>
              <a:t> and </a:t>
            </a:r>
            <a:r>
              <a:rPr lang="de-DE" sz="2400" b="0" dirty="0" err="1"/>
              <a:t>existing</a:t>
            </a:r>
            <a:r>
              <a:rPr lang="de-DE" sz="2400" b="0" dirty="0"/>
              <a:t> </a:t>
            </a:r>
            <a:r>
              <a:rPr lang="de-DE" sz="2400" b="0" dirty="0" err="1"/>
              <a:t>procedures</a:t>
            </a:r>
            <a:r>
              <a:rPr lang="de-DE" sz="2400" b="0" dirty="0"/>
              <a:t>… </a:t>
            </a:r>
            <a:r>
              <a:rPr lang="de-DE" sz="2400" b="0" dirty="0" err="1"/>
              <a:t>it</a:t>
            </a:r>
            <a:r>
              <a:rPr lang="de-DE" sz="2400" b="0" dirty="0"/>
              <a:t> </a:t>
            </a:r>
            <a:r>
              <a:rPr lang="de-DE" sz="2400" b="0" dirty="0" err="1"/>
              <a:t>takes</a:t>
            </a:r>
            <a:r>
              <a:rPr lang="de-DE" sz="2400" b="0" dirty="0"/>
              <a:t> time </a:t>
            </a:r>
            <a:r>
              <a:rPr lang="de-DE" sz="2400" b="0" dirty="0" err="1"/>
              <a:t>to</a:t>
            </a:r>
            <a:r>
              <a:rPr lang="de-DE" sz="2400" b="0" dirty="0"/>
              <a:t> </a:t>
            </a:r>
            <a:r>
              <a:rPr lang="de-DE" sz="2400" b="0" dirty="0" err="1"/>
              <a:t>be</a:t>
            </a:r>
            <a:r>
              <a:rPr lang="de-DE" sz="2400" b="0" dirty="0"/>
              <a:t> </a:t>
            </a:r>
            <a:r>
              <a:rPr lang="de-DE" sz="2400" b="0" dirty="0" err="1"/>
              <a:t>implemented</a:t>
            </a:r>
            <a:r>
              <a:rPr lang="de-DE" sz="2400" b="0" dirty="0"/>
              <a:t>, </a:t>
            </a:r>
            <a:r>
              <a:rPr lang="de-DE" sz="2400" b="0" dirty="0" err="1"/>
              <a:t>sometimes</a:t>
            </a:r>
            <a:r>
              <a:rPr lang="de-DE" sz="2400" b="0" dirty="0"/>
              <a:t> </a:t>
            </a:r>
            <a:r>
              <a:rPr lang="de-DE" sz="2400" dirty="0" err="1"/>
              <a:t>several</a:t>
            </a:r>
            <a:r>
              <a:rPr lang="de-DE" sz="2400" dirty="0"/>
              <a:t> </a:t>
            </a:r>
            <a:r>
              <a:rPr lang="de-DE" sz="2400" dirty="0" err="1"/>
              <a:t>years</a:t>
            </a:r>
            <a:endParaRPr lang="de-DE" sz="2400" b="0" dirty="0"/>
          </a:p>
          <a:p>
            <a:pPr lvl="1">
              <a:buFont typeface="Arial" panose="020B0604020202020204" pitchFamily="34" charset="0"/>
              <a:buChar char="•"/>
            </a:pPr>
            <a:r>
              <a:rPr lang="de-DE" sz="2400" dirty="0" err="1"/>
              <a:t>Changes</a:t>
            </a:r>
            <a:r>
              <a:rPr lang="de-DE" sz="2400" dirty="0"/>
              <a:t> in </a:t>
            </a:r>
            <a:r>
              <a:rPr lang="de-DE" sz="2400" dirty="0" err="1"/>
              <a:t>the</a:t>
            </a:r>
            <a:r>
              <a:rPr lang="de-DE" sz="2400" dirty="0"/>
              <a:t> </a:t>
            </a:r>
            <a:r>
              <a:rPr lang="de-DE" sz="2400" dirty="0" err="1"/>
              <a:t>regulation</a:t>
            </a:r>
            <a:endParaRPr lang="de-DE" sz="2400" dirty="0"/>
          </a:p>
          <a:p>
            <a:pPr lvl="1">
              <a:buFont typeface="Arial" panose="020B0604020202020204" pitchFamily="34" charset="0"/>
              <a:buChar char="•"/>
            </a:pPr>
            <a:r>
              <a:rPr lang="de-DE" sz="2400" dirty="0" err="1"/>
              <a:t>Changes</a:t>
            </a:r>
            <a:r>
              <a:rPr lang="de-DE" sz="2400" dirty="0"/>
              <a:t> in </a:t>
            </a:r>
            <a:r>
              <a:rPr lang="de-DE" sz="2400" dirty="0" err="1"/>
              <a:t>the</a:t>
            </a:r>
            <a:r>
              <a:rPr lang="de-DE" sz="2400" dirty="0"/>
              <a:t> </a:t>
            </a:r>
            <a:r>
              <a:rPr lang="de-DE" sz="2400" dirty="0" err="1"/>
              <a:t>practices</a:t>
            </a:r>
            <a:endParaRPr lang="de-DE" sz="2400" dirty="0"/>
          </a:p>
          <a:p>
            <a:pPr marL="57150" indent="0">
              <a:buNone/>
            </a:pPr>
            <a:r>
              <a:rPr lang="de-DE" sz="2400" b="0" dirty="0"/>
              <a:t>E.g. Seveso </a:t>
            </a:r>
            <a:r>
              <a:rPr lang="de-DE" sz="2400" b="0" dirty="0" err="1"/>
              <a:t>accident</a:t>
            </a:r>
            <a:r>
              <a:rPr lang="de-DE" sz="2400" b="0" dirty="0"/>
              <a:t> in 1976  =&gt; Seveso </a:t>
            </a:r>
            <a:r>
              <a:rPr lang="de-DE" sz="2400" b="0" dirty="0" err="1"/>
              <a:t>directive</a:t>
            </a:r>
            <a:r>
              <a:rPr lang="de-DE" sz="2400" b="0" dirty="0"/>
              <a:t> in 1982</a:t>
            </a:r>
          </a:p>
          <a:p>
            <a:pPr>
              <a:buFont typeface="Arial" panose="020B0604020202020204" pitchFamily="34" charset="0"/>
              <a:buChar char="•"/>
            </a:pPr>
            <a:endParaRPr lang="de-DE" sz="2400" b="0" dirty="0"/>
          </a:p>
          <a:p>
            <a:pPr>
              <a:buFont typeface="Arial" panose="020B0604020202020204" pitchFamily="34" charset="0"/>
              <a:buChar char="•"/>
            </a:pPr>
            <a:endParaRPr lang="de-DE" sz="2400" b="0" dirty="0"/>
          </a:p>
          <a:p>
            <a:pPr>
              <a:buFont typeface="Arial" panose="020B0604020202020204" pitchFamily="34" charset="0"/>
              <a:buChar char="•"/>
            </a:pPr>
            <a:endParaRPr lang="de-DE" sz="2400" b="0" dirty="0"/>
          </a:p>
        </p:txBody>
      </p:sp>
      <p:pic>
        <p:nvPicPr>
          <p:cNvPr id="29700" name="Picture 4" descr="UCDavis Valley of Death-edit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7928" y="4149080"/>
            <a:ext cx="6136800" cy="2069747"/>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311207" y="5042323"/>
            <a:ext cx="3071418" cy="738664"/>
          </a:xfrm>
          <a:prstGeom prst="rect">
            <a:avLst/>
          </a:prstGeom>
          <a:noFill/>
        </p:spPr>
        <p:txBody>
          <a:bodyPr wrap="none" rtlCol="0">
            <a:spAutoFit/>
          </a:bodyPr>
          <a:lstStyle/>
          <a:p>
            <a:pPr algn="l"/>
            <a:r>
              <a:rPr lang="en-US" sz="1400" dirty="0">
                <a:solidFill>
                  <a:schemeClr val="tx2"/>
                </a:solidFill>
                <a:latin typeface="Arial" panose="020B0604020202020204" pitchFamily="34" charset="0"/>
                <a:cs typeface="Arial" panose="020B0604020202020204" pitchFamily="34" charset="0"/>
              </a:rPr>
              <a:t>From Strategic Alliances Resources </a:t>
            </a:r>
            <a:br>
              <a:rPr lang="en-US" sz="1400" dirty="0">
                <a:solidFill>
                  <a:schemeClr val="tx2"/>
                </a:solidFill>
                <a:latin typeface="Arial" panose="020B0604020202020204" pitchFamily="34" charset="0"/>
                <a:cs typeface="Arial" panose="020B0604020202020204" pitchFamily="34" charset="0"/>
              </a:rPr>
            </a:br>
            <a:r>
              <a:rPr lang="en-US" sz="1400" dirty="0">
                <a:solidFill>
                  <a:schemeClr val="tx2"/>
                </a:solidFill>
                <a:latin typeface="Arial" panose="020B0604020202020204" pitchFamily="34" charset="0"/>
                <a:cs typeface="Arial" panose="020B0604020202020204" pitchFamily="34" charset="0"/>
              </a:rPr>
              <a:t>Network, LLC (</a:t>
            </a:r>
            <a:r>
              <a:rPr lang="en-US" sz="1400" dirty="0" err="1">
                <a:solidFill>
                  <a:schemeClr val="tx2"/>
                </a:solidFill>
                <a:latin typeface="Arial" panose="020B0604020202020204" pitchFamily="34" charset="0"/>
                <a:cs typeface="Arial" panose="020B0604020202020204" pitchFamily="34" charset="0"/>
              </a:rPr>
              <a:t>StarNet</a:t>
            </a:r>
            <a:r>
              <a:rPr lang="en-US" sz="1400" dirty="0">
                <a:solidFill>
                  <a:schemeClr val="tx2"/>
                </a:solidFill>
                <a:latin typeface="Arial" panose="020B0604020202020204" pitchFamily="34" charset="0"/>
                <a:cs typeface="Arial" panose="020B0604020202020204" pitchFamily="34" charset="0"/>
              </a:rPr>
              <a:t>, LLC),</a:t>
            </a:r>
            <a:br>
              <a:rPr lang="en-US" sz="1400" dirty="0">
                <a:solidFill>
                  <a:schemeClr val="tx2"/>
                </a:solidFill>
                <a:latin typeface="Arial" panose="020B0604020202020204" pitchFamily="34" charset="0"/>
                <a:cs typeface="Arial" panose="020B0604020202020204" pitchFamily="34" charset="0"/>
              </a:rPr>
            </a:br>
            <a:r>
              <a:rPr lang="en-US" sz="1400" dirty="0">
                <a:solidFill>
                  <a:schemeClr val="tx2"/>
                </a:solidFill>
                <a:latin typeface="Arial" panose="020B0604020202020204" pitchFamily="34" charset="0"/>
                <a:cs typeface="Arial" panose="020B0604020202020204" pitchFamily="34" charset="0"/>
              </a:rPr>
              <a:t>http://www.starnetllc.net/  </a:t>
            </a:r>
            <a:endParaRPr lang="fr-FR" sz="1400" dirty="0">
              <a:solidFill>
                <a:schemeClr val="tx2"/>
              </a:solidFill>
              <a:latin typeface="Arial" panose="020B0604020202020204" pitchFamily="34" charset="0"/>
              <a:cs typeface="Arial" panose="020B0604020202020204" pitchFamily="34" charset="0"/>
            </a:endParaRPr>
          </a:p>
        </p:txBody>
      </p:sp>
      <p:sp>
        <p:nvSpPr>
          <p:cNvPr id="9" name="Espace réservé du pied de page 4"/>
          <p:cNvSpPr>
            <a:spLocks noGrp="1"/>
          </p:cNvSpPr>
          <p:nvPr>
            <p:ph type="ftr" sz="quarter" idx="11"/>
          </p:nvPr>
        </p:nvSpPr>
        <p:spPr>
          <a:xfrm>
            <a:off x="2846916" y="6459785"/>
            <a:ext cx="4822804" cy="365125"/>
          </a:xfrm>
        </p:spPr>
        <p:txBody>
          <a:bodyPr/>
          <a:lstStyle/>
          <a:p>
            <a:r>
              <a:rPr lang="fr-FR"/>
              <a:t>The cross-etp on industrial safety	www.industrialsafety-tp.org</a:t>
            </a:r>
            <a:endParaRPr lang="en-GB" dirty="0"/>
          </a:p>
        </p:txBody>
      </p:sp>
    </p:spTree>
    <p:extLst>
      <p:ext uri="{BB962C8B-B14F-4D97-AF65-F5344CB8AC3E}">
        <p14:creationId xmlns:p14="http://schemas.microsoft.com/office/powerpoint/2010/main" val="214842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97280" y="1700808"/>
            <a:ext cx="9967272" cy="425383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a:spcBef>
                <a:spcPct val="20000"/>
              </a:spcBef>
              <a:buSzPct val="100000"/>
              <a:buFont typeface="Wingdings" pitchFamily="2" charset="2"/>
              <a:buChar char="Ø"/>
              <a:defRPr b="1">
                <a:solidFill>
                  <a:schemeClr val="tx2"/>
                </a:solidFill>
                <a:latin typeface="+mn-lt"/>
              </a:defRPr>
            </a:lvl1pPr>
            <a:lvl2pPr marL="742950" lvl="1" indent="-285750" algn="l">
              <a:spcBef>
                <a:spcPct val="30000"/>
              </a:spcBef>
              <a:buSzPct val="100000"/>
              <a:buChar char="–"/>
              <a:defRPr>
                <a:solidFill>
                  <a:schemeClr val="tx2"/>
                </a:solidFill>
                <a:latin typeface="+mn-lt"/>
              </a:defRPr>
            </a:lvl2pPr>
            <a:lvl3pPr marL="1143000" indent="-228600" algn="l">
              <a:spcBef>
                <a:spcPct val="30000"/>
              </a:spcBef>
              <a:buSzPct val="100000"/>
              <a:buChar char="•"/>
              <a:defRPr sz="1600" b="1" i="1">
                <a:solidFill>
                  <a:schemeClr val="tx2"/>
                </a:solidFill>
                <a:latin typeface="+mn-lt"/>
              </a:defRPr>
            </a:lvl3pPr>
            <a:lvl4pPr marL="1600200" indent="-228600" algn="l">
              <a:spcBef>
                <a:spcPct val="20000"/>
              </a:spcBef>
              <a:buSzPct val="100000"/>
              <a:buFont typeface="Wingdings" pitchFamily="2" charset="2"/>
              <a:buChar char="§"/>
              <a:defRPr sz="1600" i="1">
                <a:solidFill>
                  <a:schemeClr val="tx2"/>
                </a:solidFill>
                <a:latin typeface="+mn-lt"/>
              </a:defRPr>
            </a:lvl4pPr>
            <a:lvl5pPr marL="2057400" indent="-228600" algn="l">
              <a:spcBef>
                <a:spcPct val="20000"/>
              </a:spcBef>
              <a:buSzPct val="100000"/>
              <a:buFont typeface="Verdana" pitchFamily="34" charset="0"/>
              <a:buChar char="-"/>
              <a:defRPr sz="1500">
                <a:solidFill>
                  <a:schemeClr val="tx2"/>
                </a:solidFill>
                <a:latin typeface="+mn-lt"/>
              </a:defRPr>
            </a:lvl5pPr>
            <a:lvl6pPr marL="2514600" indent="-228600" eaLnBrk="0" fontAlgn="base" hangingPunct="0">
              <a:spcBef>
                <a:spcPct val="20000"/>
              </a:spcBef>
              <a:spcAft>
                <a:spcPct val="0"/>
              </a:spcAft>
              <a:buSzPct val="100000"/>
              <a:buFont typeface="Verdana" pitchFamily="34" charset="0"/>
              <a:buChar char="-"/>
              <a:defRPr sz="1500">
                <a:solidFill>
                  <a:schemeClr val="tx2"/>
                </a:solidFill>
                <a:latin typeface="+mn-lt"/>
              </a:defRPr>
            </a:lvl6pPr>
            <a:lvl7pPr marL="2971800" indent="-228600" eaLnBrk="0" fontAlgn="base" hangingPunct="0">
              <a:spcBef>
                <a:spcPct val="20000"/>
              </a:spcBef>
              <a:spcAft>
                <a:spcPct val="0"/>
              </a:spcAft>
              <a:buSzPct val="100000"/>
              <a:buFont typeface="Verdana" pitchFamily="34" charset="0"/>
              <a:buChar char="-"/>
              <a:defRPr sz="1500">
                <a:solidFill>
                  <a:schemeClr val="tx2"/>
                </a:solidFill>
                <a:latin typeface="+mn-lt"/>
              </a:defRPr>
            </a:lvl7pPr>
            <a:lvl8pPr marL="3429000" indent="-228600" eaLnBrk="0" fontAlgn="base" hangingPunct="0">
              <a:spcBef>
                <a:spcPct val="20000"/>
              </a:spcBef>
              <a:spcAft>
                <a:spcPct val="0"/>
              </a:spcAft>
              <a:buSzPct val="100000"/>
              <a:buFont typeface="Verdana" pitchFamily="34" charset="0"/>
              <a:buChar char="-"/>
              <a:defRPr sz="1500">
                <a:solidFill>
                  <a:schemeClr val="tx2"/>
                </a:solidFill>
                <a:latin typeface="+mn-lt"/>
              </a:defRPr>
            </a:lvl8pPr>
            <a:lvl9pPr marL="3886200" indent="-228600" eaLnBrk="0" fontAlgn="base" hangingPunct="0">
              <a:spcBef>
                <a:spcPct val="20000"/>
              </a:spcBef>
              <a:spcAft>
                <a:spcPct val="0"/>
              </a:spcAft>
              <a:buSzPct val="100000"/>
              <a:buFont typeface="Verdana" pitchFamily="34" charset="0"/>
              <a:buChar char="-"/>
              <a:defRPr sz="1500">
                <a:solidFill>
                  <a:schemeClr val="tx2"/>
                </a:solidFill>
                <a:latin typeface="+mn-lt"/>
              </a:defRPr>
            </a:lvl9pPr>
          </a:lstStyle>
          <a:p>
            <a:pPr marL="0" indent="0">
              <a:buNone/>
            </a:pPr>
            <a:r>
              <a:rPr lang="en-US" sz="2400" dirty="0"/>
              <a:t>For safety &amp; security, R&amp;D results are inputs to make decision</a:t>
            </a:r>
          </a:p>
          <a:p>
            <a:pPr>
              <a:buFont typeface="Arial" panose="020B0604020202020204" pitchFamily="34" charset="0"/>
              <a:buChar char="•"/>
            </a:pPr>
            <a:r>
              <a:rPr lang="en-US" sz="2400" b="0" dirty="0"/>
              <a:t>We can observe:</a:t>
            </a:r>
          </a:p>
          <a:p>
            <a:pPr lvl="1">
              <a:buFont typeface="Arial" panose="020B0604020202020204" pitchFamily="34" charset="0"/>
              <a:buChar char="•"/>
            </a:pPr>
            <a:r>
              <a:rPr lang="en-US" sz="2400" dirty="0"/>
              <a:t>Decision makers often react emotionally </a:t>
            </a:r>
          </a:p>
          <a:p>
            <a:pPr lvl="1">
              <a:buFont typeface="Arial" panose="020B0604020202020204" pitchFamily="34" charset="0"/>
              <a:buChar char="•"/>
            </a:pPr>
            <a:r>
              <a:rPr lang="en-US" sz="2400" dirty="0"/>
              <a:t>There are often reactive changes of regulation and practices, after significant accidents</a:t>
            </a:r>
          </a:p>
          <a:p>
            <a:pPr>
              <a:buFont typeface="Arial" panose="020B0604020202020204" pitchFamily="34" charset="0"/>
              <a:buChar char="•"/>
            </a:pPr>
            <a:endParaRPr lang="en-US" sz="2400" b="0" dirty="0"/>
          </a:p>
          <a:p>
            <a:pPr>
              <a:buFont typeface="Arial" panose="020B0604020202020204" pitchFamily="34" charset="0"/>
              <a:buChar char="•"/>
            </a:pPr>
            <a:r>
              <a:rPr lang="en-US" sz="2400" b="0" dirty="0"/>
              <a:t>Risk management should be about managing risks and uncertainties in a given context, proactively and not reactively</a:t>
            </a:r>
          </a:p>
          <a:p>
            <a:pPr>
              <a:buFont typeface="Arial" panose="020B0604020202020204" pitchFamily="34" charset="0"/>
              <a:buChar char="•"/>
            </a:pPr>
            <a:endParaRPr lang="fr-FR" sz="2400" b="0" dirty="0"/>
          </a:p>
          <a:p>
            <a:pPr marL="0" indent="0">
              <a:buNone/>
            </a:pPr>
            <a:endParaRPr lang="en-US" sz="2400" dirty="0"/>
          </a:p>
        </p:txBody>
      </p:sp>
      <p:sp>
        <p:nvSpPr>
          <p:cNvPr id="8" name="Espace réservé du pied de page 4"/>
          <p:cNvSpPr>
            <a:spLocks noGrp="1"/>
          </p:cNvSpPr>
          <p:nvPr>
            <p:ph type="ftr" sz="quarter" idx="11"/>
          </p:nvPr>
        </p:nvSpPr>
        <p:spPr>
          <a:xfrm>
            <a:off x="2846916" y="6459785"/>
            <a:ext cx="4822804" cy="365125"/>
          </a:xfrm>
        </p:spPr>
        <p:txBody>
          <a:bodyPr/>
          <a:lstStyle/>
          <a:p>
            <a:r>
              <a:rPr lang="fr-FR"/>
              <a:t>The cross-etp on industrial safety	www.industrialsafety-tp.org</a:t>
            </a:r>
            <a:endParaRPr lang="en-GB" dirty="0"/>
          </a:p>
        </p:txBody>
      </p:sp>
      <p:sp>
        <p:nvSpPr>
          <p:cNvPr id="9" name="Title 1">
            <a:extLst>
              <a:ext uri="{FF2B5EF4-FFF2-40B4-BE49-F238E27FC236}">
                <a16:creationId xmlns:a16="http://schemas.microsoft.com/office/drawing/2014/main" id="{4A68E29C-4075-48D1-B462-EADF6E3DCB70}"/>
              </a:ext>
            </a:extLst>
          </p:cNvPr>
          <p:cNvSpPr txBox="1">
            <a:spLocks/>
          </p:cNvSpPr>
          <p:nvPr/>
        </p:nvSpPr>
        <p:spPr>
          <a:xfrm>
            <a:off x="839416" y="260648"/>
            <a:ext cx="10058400" cy="694125"/>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3600" kern="1200" spc="-50" baseline="0">
                <a:solidFill>
                  <a:schemeClr val="tx1">
                    <a:lumMod val="75000"/>
                    <a:lumOff val="25000"/>
                  </a:schemeClr>
                </a:solidFill>
                <a:latin typeface="+mj-lt"/>
                <a:ea typeface="+mj-ea"/>
                <a:cs typeface="+mj-cs"/>
              </a:defRPr>
            </a:lvl1pPr>
          </a:lstStyle>
          <a:p>
            <a:r>
              <a:rPr lang="de-DE" b="1" dirty="0"/>
              <a:t>Implementation of R&amp;D </a:t>
            </a:r>
            <a:r>
              <a:rPr lang="de-DE" b="1" dirty="0" err="1"/>
              <a:t>results</a:t>
            </a:r>
            <a:r>
              <a:rPr lang="de-DE" b="1" dirty="0"/>
              <a:t>: still a </a:t>
            </a:r>
            <a:r>
              <a:rPr lang="de-DE" b="1" dirty="0" err="1"/>
              <a:t>challenge</a:t>
            </a:r>
            <a:r>
              <a:rPr lang="de-DE" b="1" dirty="0"/>
              <a:t>!</a:t>
            </a:r>
            <a:endParaRPr lang="en-US" b="1" dirty="0"/>
          </a:p>
        </p:txBody>
      </p:sp>
    </p:spTree>
    <p:extLst>
      <p:ext uri="{BB962C8B-B14F-4D97-AF65-F5344CB8AC3E}">
        <p14:creationId xmlns:p14="http://schemas.microsoft.com/office/powerpoint/2010/main" val="372337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544859-9F36-4A11-BA9C-471831DE2B62}"/>
              </a:ext>
            </a:extLst>
          </p:cNvPr>
          <p:cNvSpPr>
            <a:spLocks noGrp="1"/>
          </p:cNvSpPr>
          <p:nvPr>
            <p:ph type="title"/>
          </p:nvPr>
        </p:nvSpPr>
        <p:spPr>
          <a:xfrm>
            <a:off x="693019" y="286603"/>
            <a:ext cx="10462661" cy="694125"/>
          </a:xfrm>
        </p:spPr>
        <p:txBody>
          <a:bodyPr>
            <a:normAutofit/>
          </a:bodyPr>
          <a:lstStyle/>
          <a:p>
            <a:r>
              <a:rPr lang="de-DE" b="1" dirty="0"/>
              <a:t>Implementation of R&amp;D </a:t>
            </a:r>
            <a:r>
              <a:rPr lang="de-DE" b="1" dirty="0" err="1"/>
              <a:t>results</a:t>
            </a:r>
            <a:r>
              <a:rPr lang="de-DE" b="1" dirty="0"/>
              <a:t>: still a </a:t>
            </a:r>
            <a:r>
              <a:rPr lang="de-DE" b="1" dirty="0" err="1"/>
              <a:t>challenge</a:t>
            </a:r>
            <a:r>
              <a:rPr lang="de-DE" b="1" dirty="0"/>
              <a:t>!</a:t>
            </a:r>
            <a:endParaRPr lang="en-US" dirty="0"/>
          </a:p>
        </p:txBody>
      </p:sp>
      <p:sp>
        <p:nvSpPr>
          <p:cNvPr id="3" name="Espace réservé du contenu 2">
            <a:extLst>
              <a:ext uri="{FF2B5EF4-FFF2-40B4-BE49-F238E27FC236}">
                <a16:creationId xmlns:a16="http://schemas.microsoft.com/office/drawing/2014/main" id="{4486F22D-B7FD-4695-AD82-0E4CC14A24B1}"/>
              </a:ext>
            </a:extLst>
          </p:cNvPr>
          <p:cNvSpPr>
            <a:spLocks noGrp="1"/>
          </p:cNvSpPr>
          <p:nvPr>
            <p:ph idx="1"/>
          </p:nvPr>
        </p:nvSpPr>
        <p:spPr/>
        <p:txBody>
          <a:bodyPr/>
          <a:lstStyle/>
          <a:p>
            <a:pPr marL="0" indent="0">
              <a:buNone/>
            </a:pPr>
            <a:endParaRPr lang="en-US" dirty="0"/>
          </a:p>
          <a:p>
            <a:pPr marL="0" indent="0" algn="ctr">
              <a:buNone/>
            </a:pPr>
            <a:r>
              <a:rPr lang="fr-FR" sz="3200" b="1" dirty="0"/>
              <a:t>As a </a:t>
            </a:r>
            <a:r>
              <a:rPr lang="fr-FR" sz="3200" b="1" dirty="0" err="1"/>
              <a:t>researcher</a:t>
            </a:r>
            <a:r>
              <a:rPr lang="fr-FR" sz="3200" b="1" dirty="0"/>
              <a:t>, how can I </a:t>
            </a:r>
            <a:r>
              <a:rPr lang="fr-FR" sz="3200" b="1" dirty="0" err="1"/>
              <a:t>facilitate</a:t>
            </a:r>
            <a:r>
              <a:rPr lang="fr-FR" sz="3200" b="1" dirty="0"/>
              <a:t> or </a:t>
            </a:r>
            <a:r>
              <a:rPr lang="fr-FR" sz="3200" b="1" dirty="0" err="1"/>
              <a:t>contribute</a:t>
            </a:r>
            <a:r>
              <a:rPr lang="fr-FR" sz="3200" b="1" dirty="0"/>
              <a:t> to the </a:t>
            </a:r>
            <a:r>
              <a:rPr lang="fr-FR" sz="3200" b="1" dirty="0" err="1"/>
              <a:t>implementation</a:t>
            </a:r>
            <a:r>
              <a:rPr lang="fr-FR" sz="3200" b="1" dirty="0"/>
              <a:t> of </a:t>
            </a:r>
            <a:r>
              <a:rPr lang="fr-FR" sz="3200" b="1" dirty="0" err="1"/>
              <a:t>my</a:t>
            </a:r>
            <a:r>
              <a:rPr lang="fr-FR" sz="3200" b="1" dirty="0"/>
              <a:t> </a:t>
            </a:r>
            <a:r>
              <a:rPr lang="fr-FR" sz="3200" b="1" dirty="0" err="1"/>
              <a:t>results</a:t>
            </a:r>
            <a:r>
              <a:rPr lang="fr-FR" sz="3200" b="1" dirty="0"/>
              <a:t>?</a:t>
            </a:r>
            <a:endParaRPr lang="en-US" sz="3200" b="1" dirty="0"/>
          </a:p>
          <a:p>
            <a:pPr marL="0" indent="0">
              <a:buNone/>
            </a:pPr>
            <a:endParaRPr lang="en-US" dirty="0"/>
          </a:p>
          <a:p>
            <a:pPr marL="0" indent="0">
              <a:buNone/>
            </a:pPr>
            <a:r>
              <a:rPr lang="en-US" sz="2400" dirty="0"/>
              <a:t>Several strategies to improve the implementation of R&amp;D results: </a:t>
            </a:r>
          </a:p>
          <a:p>
            <a:pPr lvl="1">
              <a:buFont typeface="Arial" panose="020B0604020202020204" pitchFamily="34" charset="0"/>
              <a:buChar char="•"/>
            </a:pPr>
            <a:r>
              <a:rPr lang="en-US" sz="2400" dirty="0"/>
              <a:t>Involve the end-users and stakeholders in the programming (e.g. CoU, FIRE-IN) and in the research (e.g. SAF€RA requirement)</a:t>
            </a:r>
          </a:p>
          <a:p>
            <a:pPr lvl="1">
              <a:buFont typeface="Arial" panose="020B0604020202020204" pitchFamily="34" charset="0"/>
              <a:buChar char="•"/>
            </a:pPr>
            <a:r>
              <a:rPr lang="en-US" sz="2400" dirty="0"/>
              <a:t>Outreach standards for use by practitioners (e.g. nanoSTAIR) </a:t>
            </a:r>
          </a:p>
          <a:p>
            <a:pPr lvl="1">
              <a:buFont typeface="Arial" panose="020B0604020202020204" pitchFamily="34" charset="0"/>
              <a:buChar char="•"/>
            </a:pPr>
            <a:r>
              <a:rPr lang="en-US" sz="2400" dirty="0"/>
              <a:t>Publish guidelines and methods on the internet</a:t>
            </a:r>
          </a:p>
          <a:p>
            <a:pPr lvl="1">
              <a:buFont typeface="Arial" panose="020B0604020202020204" pitchFamily="34" charset="0"/>
              <a:buChar char="•"/>
            </a:pPr>
            <a:r>
              <a:rPr lang="en-US" sz="2400" dirty="0"/>
              <a:t>Disseminate outside the scientific community and contribute in implementation projects (e.g. </a:t>
            </a:r>
            <a:r>
              <a:rPr lang="en-US" sz="2400" dirty="0" err="1"/>
              <a:t>CBRNe</a:t>
            </a:r>
            <a:r>
              <a:rPr lang="en-US" sz="2400" dirty="0"/>
              <a:t> Centers of Excellences from DG DEVCO &amp; UNICRI)</a:t>
            </a:r>
          </a:p>
        </p:txBody>
      </p:sp>
      <p:sp>
        <p:nvSpPr>
          <p:cNvPr id="4" name="Espace réservé de la date 3">
            <a:extLst>
              <a:ext uri="{FF2B5EF4-FFF2-40B4-BE49-F238E27FC236}">
                <a16:creationId xmlns:a16="http://schemas.microsoft.com/office/drawing/2014/main" id="{2E5A24A4-F93D-4FD4-921C-2727BA82A4D5}"/>
              </a:ext>
            </a:extLst>
          </p:cNvPr>
          <p:cNvSpPr>
            <a:spLocks noGrp="1"/>
          </p:cNvSpPr>
          <p:nvPr>
            <p:ph type="dt" sz="half" idx="10"/>
          </p:nvPr>
        </p:nvSpPr>
        <p:spPr/>
        <p:txBody>
          <a:bodyPr/>
          <a:lstStyle/>
          <a:p>
            <a:fld id="{0EC11598-A793-48DD-852B-8DF67FE1010C}" type="datetime4">
              <a:rPr lang="en-US" smtClean="0"/>
              <a:t>February 26, 2018</a:t>
            </a:fld>
            <a:endParaRPr lang="en-US" dirty="0"/>
          </a:p>
        </p:txBody>
      </p:sp>
      <p:sp>
        <p:nvSpPr>
          <p:cNvPr id="5" name="Espace réservé du pied de page 4">
            <a:extLst>
              <a:ext uri="{FF2B5EF4-FFF2-40B4-BE49-F238E27FC236}">
                <a16:creationId xmlns:a16="http://schemas.microsoft.com/office/drawing/2014/main" id="{06DF5CF9-8C21-496D-B4B4-0418E4A916EA}"/>
              </a:ext>
            </a:extLst>
          </p:cNvPr>
          <p:cNvSpPr>
            <a:spLocks noGrp="1"/>
          </p:cNvSpPr>
          <p:nvPr>
            <p:ph type="ftr" sz="quarter" idx="11"/>
          </p:nvPr>
        </p:nvSpPr>
        <p:spPr/>
        <p:txBody>
          <a:bodyPr/>
          <a:lstStyle/>
          <a:p>
            <a:r>
              <a:rPr lang="fr-FR"/>
              <a:t>The cross-etp on industrial safety	www.industrialsafety-tp.org</a:t>
            </a:r>
            <a:endParaRPr lang="en-GB" dirty="0"/>
          </a:p>
        </p:txBody>
      </p:sp>
      <p:sp>
        <p:nvSpPr>
          <p:cNvPr id="6" name="Espace réservé du numéro de diapositive 5">
            <a:extLst>
              <a:ext uri="{FF2B5EF4-FFF2-40B4-BE49-F238E27FC236}">
                <a16:creationId xmlns:a16="http://schemas.microsoft.com/office/drawing/2014/main" id="{3AAEB57A-85C4-4CF0-AE80-1CC5957272FC}"/>
              </a:ext>
            </a:extLst>
          </p:cNvPr>
          <p:cNvSpPr>
            <a:spLocks noGrp="1"/>
          </p:cNvSpPr>
          <p:nvPr>
            <p:ph type="sldNum" sz="quarter" idx="12"/>
          </p:nvPr>
        </p:nvSpPr>
        <p:spPr/>
        <p:txBody>
          <a:bodyPr/>
          <a:lstStyle/>
          <a:p>
            <a:fld id="{2A013F82-EE5E-44EE-A61D-E31C6657F26F}" type="slidenum">
              <a:rPr lang="en-GB" smtClean="0"/>
              <a:t>19</a:t>
            </a:fld>
            <a:endParaRPr lang="en-GB" dirty="0"/>
          </a:p>
        </p:txBody>
      </p:sp>
    </p:spTree>
    <p:extLst>
      <p:ext uri="{BB962C8B-B14F-4D97-AF65-F5344CB8AC3E}">
        <p14:creationId xmlns:p14="http://schemas.microsoft.com/office/powerpoint/2010/main" val="355273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332656"/>
            <a:ext cx="10058400" cy="694125"/>
          </a:xfrm>
        </p:spPr>
        <p:txBody>
          <a:bodyPr/>
          <a:lstStyle/>
          <a:p>
            <a:r>
              <a:rPr lang="en-US" b="1" dirty="0">
                <a:latin typeface="+mn-lt"/>
              </a:rPr>
              <a:t>Outline</a:t>
            </a:r>
          </a:p>
        </p:txBody>
      </p:sp>
      <p:sp>
        <p:nvSpPr>
          <p:cNvPr id="3" name="Espace réservé du contenu 2"/>
          <p:cNvSpPr>
            <a:spLocks noGrp="1"/>
          </p:cNvSpPr>
          <p:nvPr>
            <p:ph idx="1"/>
          </p:nvPr>
        </p:nvSpPr>
        <p:spPr>
          <a:xfrm>
            <a:off x="1199456" y="1412776"/>
            <a:ext cx="8424936" cy="4608512"/>
          </a:xfrm>
        </p:spPr>
        <p:txBody>
          <a:bodyPr>
            <a:normAutofit lnSpcReduction="10000"/>
          </a:bodyPr>
          <a:lstStyle/>
          <a:p>
            <a:r>
              <a:rPr lang="en-US" sz="2400" b="1" dirty="0"/>
              <a:t>Background information on ETPIS</a:t>
            </a:r>
          </a:p>
          <a:p>
            <a:endParaRPr lang="en-US" sz="2400" b="1" dirty="0"/>
          </a:p>
          <a:p>
            <a:r>
              <a:rPr lang="en-US" sz="2400" b="1" dirty="0"/>
              <a:t>Investment in research on industrial safety over the last 10 years in relation with ETPIS</a:t>
            </a:r>
          </a:p>
          <a:p>
            <a:endParaRPr lang="fr-FR" sz="2400" b="1" dirty="0"/>
          </a:p>
          <a:p>
            <a:r>
              <a:rPr lang="fr-FR" sz="2400" b="1" dirty="0"/>
              <a:t>SAF€RA: Emergence of a new collaborative </a:t>
            </a:r>
            <a:r>
              <a:rPr lang="fr-FR" sz="2400" b="1" dirty="0" err="1"/>
              <a:t>work</a:t>
            </a:r>
            <a:r>
              <a:rPr lang="fr-FR" sz="2400" b="1" dirty="0"/>
              <a:t> programme on </a:t>
            </a:r>
            <a:r>
              <a:rPr lang="fr-FR" sz="2400" b="1" dirty="0" err="1"/>
              <a:t>industrial</a:t>
            </a:r>
            <a:r>
              <a:rPr lang="fr-FR" sz="2400" b="1" dirty="0"/>
              <a:t> </a:t>
            </a:r>
            <a:r>
              <a:rPr lang="fr-FR" sz="2400" b="1" dirty="0" err="1"/>
              <a:t>safety</a:t>
            </a:r>
            <a:endParaRPr lang="en-US" sz="2400" b="1" dirty="0"/>
          </a:p>
          <a:p>
            <a:pPr lvl="1"/>
            <a:r>
              <a:rPr lang="fr-FR" sz="2200" b="1" dirty="0" err="1"/>
              <a:t>History</a:t>
            </a:r>
            <a:r>
              <a:rPr lang="fr-FR" sz="2200" b="1" dirty="0"/>
              <a:t> of </a:t>
            </a:r>
            <a:r>
              <a:rPr lang="fr-FR" sz="2200" b="1" dirty="0" err="1"/>
              <a:t>previous</a:t>
            </a:r>
            <a:r>
              <a:rPr lang="fr-FR" sz="2200" b="1" dirty="0"/>
              <a:t> calls</a:t>
            </a:r>
          </a:p>
          <a:p>
            <a:pPr lvl="1"/>
            <a:r>
              <a:rPr lang="fr-FR" sz="2200" b="1" dirty="0"/>
              <a:t>Update on on-</a:t>
            </a:r>
            <a:r>
              <a:rPr lang="fr-FR" sz="2200" b="1" dirty="0" err="1"/>
              <a:t>going</a:t>
            </a:r>
            <a:r>
              <a:rPr lang="fr-FR" sz="2200" b="1" dirty="0"/>
              <a:t> call</a:t>
            </a:r>
          </a:p>
          <a:p>
            <a:endParaRPr lang="fr-FR" sz="2400" b="1" dirty="0"/>
          </a:p>
          <a:p>
            <a:r>
              <a:rPr lang="fr-FR" sz="2400" b="1" dirty="0" err="1"/>
              <a:t>Implementation</a:t>
            </a:r>
            <a:r>
              <a:rPr lang="fr-FR" sz="2400" b="1" dirty="0"/>
              <a:t> of </a:t>
            </a:r>
            <a:r>
              <a:rPr lang="fr-FR" sz="2400" b="1" dirty="0" err="1"/>
              <a:t>research</a:t>
            </a:r>
            <a:r>
              <a:rPr lang="fr-FR" sz="2400" b="1" dirty="0"/>
              <a:t> </a:t>
            </a:r>
            <a:r>
              <a:rPr lang="fr-FR" sz="2400" b="1" dirty="0" err="1"/>
              <a:t>results</a:t>
            </a:r>
            <a:endParaRPr lang="en-US" sz="2400" b="1" dirty="0"/>
          </a:p>
        </p:txBody>
      </p:sp>
      <p:sp>
        <p:nvSpPr>
          <p:cNvPr id="5" name="Espace réservé du pied de page 4"/>
          <p:cNvSpPr>
            <a:spLocks noGrp="1"/>
          </p:cNvSpPr>
          <p:nvPr>
            <p:ph type="ftr" sz="quarter" idx="11"/>
          </p:nvPr>
        </p:nvSpPr>
        <p:spPr>
          <a:xfrm>
            <a:off x="2846916" y="6459785"/>
            <a:ext cx="4822804" cy="365125"/>
          </a:xfrm>
        </p:spPr>
        <p:txBody>
          <a:bodyPr/>
          <a:lstStyle/>
          <a:p>
            <a:r>
              <a:rPr lang="fr-FR"/>
              <a:t>The cross-etp on industrial safety	www.industrialsafety-tp.org</a:t>
            </a:r>
            <a:endParaRPr lang="en-GB" dirty="0"/>
          </a:p>
        </p:txBody>
      </p:sp>
    </p:spTree>
    <p:extLst>
      <p:ext uri="{BB962C8B-B14F-4D97-AF65-F5344CB8AC3E}">
        <p14:creationId xmlns:p14="http://schemas.microsoft.com/office/powerpoint/2010/main" val="5923598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019" y="286603"/>
            <a:ext cx="10462661" cy="694125"/>
          </a:xfrm>
        </p:spPr>
        <p:txBody>
          <a:bodyPr/>
          <a:lstStyle/>
          <a:p>
            <a:r>
              <a:rPr lang="de-DE" b="1" dirty="0" err="1"/>
              <a:t>Role</a:t>
            </a:r>
            <a:r>
              <a:rPr lang="de-DE" b="1" dirty="0"/>
              <a:t> of </a:t>
            </a:r>
            <a:r>
              <a:rPr lang="de-DE" b="1" dirty="0" err="1"/>
              <a:t>experts</a:t>
            </a:r>
            <a:r>
              <a:rPr lang="de-DE" b="1" dirty="0"/>
              <a:t> </a:t>
            </a:r>
            <a:r>
              <a:rPr lang="de-DE" b="1" dirty="0" err="1"/>
              <a:t>and</a:t>
            </a:r>
            <a:r>
              <a:rPr lang="de-DE" b="1" dirty="0"/>
              <a:t> expert Institutes</a:t>
            </a:r>
            <a:endParaRPr lang="en-US" b="1" dirty="0"/>
          </a:p>
        </p:txBody>
      </p:sp>
      <p:sp>
        <p:nvSpPr>
          <p:cNvPr id="5" name="TextBox 4"/>
          <p:cNvSpPr txBox="1"/>
          <p:nvPr/>
        </p:nvSpPr>
        <p:spPr>
          <a:xfrm>
            <a:off x="1041550" y="1196752"/>
            <a:ext cx="5001436" cy="471579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a:spcBef>
                <a:spcPct val="20000"/>
              </a:spcBef>
              <a:buSzPct val="100000"/>
              <a:buFont typeface="Wingdings" pitchFamily="2" charset="2"/>
              <a:buChar char="Ø"/>
              <a:defRPr b="1">
                <a:solidFill>
                  <a:schemeClr val="tx2"/>
                </a:solidFill>
                <a:latin typeface="+mn-lt"/>
              </a:defRPr>
            </a:lvl1pPr>
            <a:lvl2pPr marL="742950" lvl="1" indent="-285750" algn="l">
              <a:spcBef>
                <a:spcPct val="30000"/>
              </a:spcBef>
              <a:buSzPct val="100000"/>
              <a:buChar char="–"/>
              <a:defRPr>
                <a:solidFill>
                  <a:schemeClr val="tx2"/>
                </a:solidFill>
                <a:latin typeface="+mn-lt"/>
              </a:defRPr>
            </a:lvl2pPr>
            <a:lvl3pPr marL="1143000" indent="-228600" algn="l">
              <a:spcBef>
                <a:spcPct val="30000"/>
              </a:spcBef>
              <a:buSzPct val="100000"/>
              <a:buChar char="•"/>
              <a:defRPr sz="1600" b="1" i="1">
                <a:solidFill>
                  <a:schemeClr val="tx2"/>
                </a:solidFill>
                <a:latin typeface="+mn-lt"/>
              </a:defRPr>
            </a:lvl3pPr>
            <a:lvl4pPr marL="1600200" indent="-228600" algn="l">
              <a:spcBef>
                <a:spcPct val="20000"/>
              </a:spcBef>
              <a:buSzPct val="100000"/>
              <a:buFont typeface="Wingdings" pitchFamily="2" charset="2"/>
              <a:buChar char="§"/>
              <a:defRPr sz="1600" i="1">
                <a:solidFill>
                  <a:schemeClr val="tx2"/>
                </a:solidFill>
                <a:latin typeface="+mn-lt"/>
              </a:defRPr>
            </a:lvl4pPr>
            <a:lvl5pPr marL="2057400" indent="-228600" algn="l">
              <a:spcBef>
                <a:spcPct val="20000"/>
              </a:spcBef>
              <a:buSzPct val="100000"/>
              <a:buFont typeface="Verdana" pitchFamily="34" charset="0"/>
              <a:buChar char="-"/>
              <a:defRPr sz="1500">
                <a:solidFill>
                  <a:schemeClr val="tx2"/>
                </a:solidFill>
                <a:latin typeface="+mn-lt"/>
              </a:defRPr>
            </a:lvl5pPr>
            <a:lvl6pPr marL="2514600" indent="-228600" eaLnBrk="0" fontAlgn="base" hangingPunct="0">
              <a:spcBef>
                <a:spcPct val="20000"/>
              </a:spcBef>
              <a:spcAft>
                <a:spcPct val="0"/>
              </a:spcAft>
              <a:buSzPct val="100000"/>
              <a:buFont typeface="Verdana" pitchFamily="34" charset="0"/>
              <a:buChar char="-"/>
              <a:defRPr sz="1500">
                <a:solidFill>
                  <a:schemeClr val="tx2"/>
                </a:solidFill>
                <a:latin typeface="+mn-lt"/>
              </a:defRPr>
            </a:lvl6pPr>
            <a:lvl7pPr marL="2971800" indent="-228600" eaLnBrk="0" fontAlgn="base" hangingPunct="0">
              <a:spcBef>
                <a:spcPct val="20000"/>
              </a:spcBef>
              <a:spcAft>
                <a:spcPct val="0"/>
              </a:spcAft>
              <a:buSzPct val="100000"/>
              <a:buFont typeface="Verdana" pitchFamily="34" charset="0"/>
              <a:buChar char="-"/>
              <a:defRPr sz="1500">
                <a:solidFill>
                  <a:schemeClr val="tx2"/>
                </a:solidFill>
                <a:latin typeface="+mn-lt"/>
              </a:defRPr>
            </a:lvl7pPr>
            <a:lvl8pPr marL="3429000" indent="-228600" eaLnBrk="0" fontAlgn="base" hangingPunct="0">
              <a:spcBef>
                <a:spcPct val="20000"/>
              </a:spcBef>
              <a:spcAft>
                <a:spcPct val="0"/>
              </a:spcAft>
              <a:buSzPct val="100000"/>
              <a:buFont typeface="Verdana" pitchFamily="34" charset="0"/>
              <a:buChar char="-"/>
              <a:defRPr sz="1500">
                <a:solidFill>
                  <a:schemeClr val="tx2"/>
                </a:solidFill>
                <a:latin typeface="+mn-lt"/>
              </a:defRPr>
            </a:lvl8pPr>
            <a:lvl9pPr marL="3886200" indent="-228600" eaLnBrk="0" fontAlgn="base" hangingPunct="0">
              <a:spcBef>
                <a:spcPct val="20000"/>
              </a:spcBef>
              <a:spcAft>
                <a:spcPct val="0"/>
              </a:spcAft>
              <a:buSzPct val="100000"/>
              <a:buFont typeface="Verdana" pitchFamily="34" charset="0"/>
              <a:buChar char="-"/>
              <a:defRPr sz="1500">
                <a:solidFill>
                  <a:schemeClr val="tx2"/>
                </a:solidFill>
                <a:latin typeface="+mn-lt"/>
              </a:defRPr>
            </a:lvl9pPr>
          </a:lstStyle>
          <a:p>
            <a:pPr marL="0" indent="0">
              <a:buNone/>
            </a:pPr>
            <a:r>
              <a:rPr lang="de-DE" sz="2400" b="0" dirty="0" err="1"/>
              <a:t>Experts</a:t>
            </a:r>
            <a:r>
              <a:rPr lang="de-DE" sz="2400" b="0" dirty="0"/>
              <a:t> and expert </a:t>
            </a:r>
            <a:r>
              <a:rPr lang="de-DE" sz="2400" b="0" dirty="0" err="1"/>
              <a:t>institutes</a:t>
            </a:r>
            <a:r>
              <a:rPr lang="de-DE" sz="2400" b="0" dirty="0"/>
              <a:t> </a:t>
            </a:r>
            <a:r>
              <a:rPr lang="de-DE" sz="2400" b="0" dirty="0" err="1"/>
              <a:t>have</a:t>
            </a:r>
            <a:r>
              <a:rPr lang="de-DE" sz="2400" b="0" dirty="0"/>
              <a:t> a </a:t>
            </a:r>
            <a:r>
              <a:rPr lang="de-DE" sz="2400" b="0" dirty="0" err="1"/>
              <a:t>key</a:t>
            </a:r>
            <a:r>
              <a:rPr lang="de-DE" sz="2400" b="0" dirty="0"/>
              <a:t> </a:t>
            </a:r>
            <a:r>
              <a:rPr lang="de-DE" sz="2400" b="0" dirty="0" err="1"/>
              <a:t>role</a:t>
            </a:r>
            <a:r>
              <a:rPr lang="de-DE" sz="2400" b="0" dirty="0"/>
              <a:t> </a:t>
            </a:r>
            <a:r>
              <a:rPr lang="de-DE" sz="2400" b="0" dirty="0" err="1"/>
              <a:t>to</a:t>
            </a:r>
            <a:r>
              <a:rPr lang="de-DE" sz="2400" b="0" dirty="0"/>
              <a:t>:</a:t>
            </a:r>
          </a:p>
          <a:p>
            <a:pPr>
              <a:buFont typeface="Arial" panose="020B0604020202020204" pitchFamily="34" charset="0"/>
              <a:buChar char="•"/>
            </a:pPr>
            <a:r>
              <a:rPr lang="de-DE" sz="2400" b="0" dirty="0" err="1"/>
              <a:t>Develop</a:t>
            </a:r>
            <a:r>
              <a:rPr lang="de-DE" sz="2400" b="0" dirty="0"/>
              <a:t> </a:t>
            </a:r>
            <a:r>
              <a:rPr lang="de-DE" sz="2400" b="0" dirty="0" err="1"/>
              <a:t>knowledge</a:t>
            </a:r>
            <a:r>
              <a:rPr lang="de-DE" sz="2400" b="0" dirty="0"/>
              <a:t> in </a:t>
            </a:r>
            <a:r>
              <a:rPr lang="de-DE" sz="2400" b="0" dirty="0" err="1"/>
              <a:t>relations</a:t>
            </a:r>
            <a:r>
              <a:rPr lang="de-DE" sz="2400" b="0" dirty="0"/>
              <a:t> </a:t>
            </a:r>
            <a:r>
              <a:rPr lang="de-DE" sz="2400" b="0" dirty="0" err="1"/>
              <a:t>with</a:t>
            </a:r>
            <a:r>
              <a:rPr lang="de-DE" sz="2400" b="0" dirty="0"/>
              <a:t> </a:t>
            </a:r>
            <a:r>
              <a:rPr lang="de-DE" sz="2400" b="0" dirty="0" err="1"/>
              <a:t>the</a:t>
            </a:r>
            <a:r>
              <a:rPr lang="de-DE" sz="2400" b="0" dirty="0"/>
              <a:t> </a:t>
            </a:r>
            <a:r>
              <a:rPr lang="de-DE" sz="2400" b="0" dirty="0" err="1"/>
              <a:t>scientific</a:t>
            </a:r>
            <a:r>
              <a:rPr lang="de-DE" sz="2400" b="0" dirty="0"/>
              <a:t> </a:t>
            </a:r>
            <a:r>
              <a:rPr lang="de-DE" sz="2400" b="0" dirty="0" err="1"/>
              <a:t>community</a:t>
            </a:r>
            <a:endParaRPr lang="de-DE" sz="2400" b="0" dirty="0"/>
          </a:p>
          <a:p>
            <a:pPr>
              <a:buFont typeface="Arial" panose="020B0604020202020204" pitchFamily="34" charset="0"/>
              <a:buChar char="•"/>
            </a:pPr>
            <a:r>
              <a:rPr lang="de-DE" sz="2400" b="0" dirty="0" err="1"/>
              <a:t>Provide</a:t>
            </a:r>
            <a:r>
              <a:rPr lang="de-DE" sz="2400" b="0" dirty="0"/>
              <a:t> </a:t>
            </a:r>
            <a:r>
              <a:rPr lang="de-DE" sz="2400" b="0" dirty="0" err="1"/>
              <a:t>technical</a:t>
            </a:r>
            <a:r>
              <a:rPr lang="de-DE" sz="2400" b="0" dirty="0"/>
              <a:t> </a:t>
            </a:r>
            <a:r>
              <a:rPr lang="de-DE" sz="2400" b="0" dirty="0" err="1"/>
              <a:t>support</a:t>
            </a:r>
            <a:r>
              <a:rPr lang="de-DE" sz="2400" b="0" dirty="0"/>
              <a:t> </a:t>
            </a:r>
            <a:r>
              <a:rPr lang="de-DE" sz="2400" b="0" dirty="0" err="1"/>
              <a:t>to</a:t>
            </a:r>
            <a:r>
              <a:rPr lang="de-DE" sz="2400" b="0" dirty="0"/>
              <a:t> </a:t>
            </a:r>
            <a:r>
              <a:rPr lang="de-DE" sz="2400" b="0" dirty="0" err="1"/>
              <a:t>the</a:t>
            </a:r>
            <a:r>
              <a:rPr lang="de-DE" sz="2400" b="0" dirty="0"/>
              <a:t> </a:t>
            </a:r>
            <a:r>
              <a:rPr lang="de-DE" sz="2400" b="0" dirty="0" err="1"/>
              <a:t>industry</a:t>
            </a:r>
            <a:r>
              <a:rPr lang="de-DE" sz="2400" b="0" dirty="0"/>
              <a:t> </a:t>
            </a:r>
            <a:r>
              <a:rPr lang="de-DE" sz="2400" b="0" dirty="0" err="1"/>
              <a:t>to</a:t>
            </a:r>
            <a:r>
              <a:rPr lang="de-DE" sz="2400" b="0" dirty="0"/>
              <a:t> design </a:t>
            </a:r>
            <a:r>
              <a:rPr lang="de-DE" sz="2400" b="0" dirty="0" err="1"/>
              <a:t>new</a:t>
            </a:r>
            <a:r>
              <a:rPr lang="de-DE" sz="2400" b="0" dirty="0"/>
              <a:t> </a:t>
            </a:r>
            <a:r>
              <a:rPr lang="de-DE" sz="2400" b="0" dirty="0" err="1"/>
              <a:t>technological</a:t>
            </a:r>
            <a:r>
              <a:rPr lang="de-DE" sz="2400" b="0" dirty="0"/>
              <a:t> </a:t>
            </a:r>
            <a:r>
              <a:rPr lang="de-DE" sz="2400" b="0" dirty="0" err="1"/>
              <a:t>solutions</a:t>
            </a:r>
            <a:endParaRPr lang="de-DE" sz="2400" b="0" dirty="0"/>
          </a:p>
          <a:p>
            <a:pPr>
              <a:buFont typeface="Arial" panose="020B0604020202020204" pitchFamily="34" charset="0"/>
              <a:buChar char="•"/>
            </a:pPr>
            <a:r>
              <a:rPr lang="de-DE" sz="2400" b="0" dirty="0"/>
              <a:t>Help </a:t>
            </a:r>
            <a:r>
              <a:rPr lang="de-DE" sz="2400" b="0" dirty="0" err="1"/>
              <a:t>authorities</a:t>
            </a:r>
            <a:r>
              <a:rPr lang="de-DE" sz="2400" b="0" dirty="0"/>
              <a:t> </a:t>
            </a:r>
            <a:r>
              <a:rPr lang="de-DE" sz="2400" b="0" dirty="0" err="1"/>
              <a:t>to</a:t>
            </a:r>
            <a:r>
              <a:rPr lang="de-DE" sz="2400" b="0" dirty="0"/>
              <a:t> </a:t>
            </a:r>
            <a:r>
              <a:rPr lang="de-DE" sz="2400" b="0" dirty="0" err="1"/>
              <a:t>develop</a:t>
            </a:r>
            <a:r>
              <a:rPr lang="de-DE" sz="2400" b="0" dirty="0"/>
              <a:t> </a:t>
            </a:r>
            <a:r>
              <a:rPr lang="de-DE" sz="2400" b="0" dirty="0" err="1"/>
              <a:t>policies</a:t>
            </a:r>
            <a:r>
              <a:rPr lang="de-DE" sz="2400" b="0" dirty="0"/>
              <a:t> </a:t>
            </a:r>
            <a:r>
              <a:rPr lang="de-DE" sz="2400" b="0" dirty="0" err="1"/>
              <a:t>and</a:t>
            </a:r>
            <a:r>
              <a:rPr lang="de-DE" sz="2400" b="0" dirty="0"/>
              <a:t> </a:t>
            </a:r>
            <a:r>
              <a:rPr lang="de-DE" sz="2400" b="0" dirty="0" err="1"/>
              <a:t>regulations</a:t>
            </a:r>
            <a:r>
              <a:rPr lang="de-DE" sz="2400" b="0" dirty="0"/>
              <a:t> </a:t>
            </a:r>
            <a:r>
              <a:rPr lang="de-DE" sz="2400" b="0" dirty="0" err="1"/>
              <a:t>to</a:t>
            </a:r>
            <a:r>
              <a:rPr lang="de-DE" sz="2400" b="0" dirty="0"/>
              <a:t> </a:t>
            </a:r>
            <a:r>
              <a:rPr lang="de-DE" sz="2400" b="0" dirty="0" err="1"/>
              <a:t>guarantee</a:t>
            </a:r>
            <a:r>
              <a:rPr lang="de-DE" sz="2400" b="0" dirty="0"/>
              <a:t> a high </a:t>
            </a:r>
            <a:r>
              <a:rPr lang="de-DE" sz="2400" b="0" dirty="0" err="1"/>
              <a:t>level</a:t>
            </a:r>
            <a:r>
              <a:rPr lang="de-DE" sz="2400" b="0" dirty="0"/>
              <a:t> </a:t>
            </a:r>
            <a:r>
              <a:rPr lang="de-DE" sz="2400" b="0" dirty="0" err="1"/>
              <a:t>of</a:t>
            </a:r>
            <a:r>
              <a:rPr lang="de-DE" sz="2400" b="0" dirty="0"/>
              <a:t> </a:t>
            </a:r>
            <a:r>
              <a:rPr lang="de-DE" sz="2400" b="0" dirty="0" err="1"/>
              <a:t>protection</a:t>
            </a:r>
            <a:r>
              <a:rPr lang="de-DE" sz="2400" b="0" dirty="0"/>
              <a:t> </a:t>
            </a:r>
            <a:r>
              <a:rPr lang="de-DE" sz="2400" b="0" dirty="0" err="1"/>
              <a:t>for</a:t>
            </a:r>
            <a:r>
              <a:rPr lang="de-DE" sz="2400" b="0" dirty="0"/>
              <a:t> </a:t>
            </a:r>
            <a:r>
              <a:rPr lang="de-DE" sz="2400" b="0" dirty="0" err="1"/>
              <a:t>the</a:t>
            </a:r>
            <a:r>
              <a:rPr lang="de-DE" sz="2400" b="0" dirty="0"/>
              <a:t> </a:t>
            </a:r>
            <a:r>
              <a:rPr lang="de-DE" sz="2400" b="0" dirty="0" err="1"/>
              <a:t>society</a:t>
            </a:r>
            <a:endParaRPr lang="de-DE" sz="2400" b="0" dirty="0"/>
          </a:p>
        </p:txBody>
      </p:sp>
      <p:grpSp>
        <p:nvGrpSpPr>
          <p:cNvPr id="11" name="Groupe 10"/>
          <p:cNvGrpSpPr/>
          <p:nvPr/>
        </p:nvGrpSpPr>
        <p:grpSpPr>
          <a:xfrm>
            <a:off x="6528048" y="1772816"/>
            <a:ext cx="5481660" cy="3888432"/>
            <a:chOff x="1995970" y="1344067"/>
            <a:chExt cx="3443686" cy="2155427"/>
          </a:xfrm>
        </p:grpSpPr>
        <p:sp>
          <p:nvSpPr>
            <p:cNvPr id="3" name="Triangle isocèle 2"/>
            <p:cNvSpPr/>
            <p:nvPr/>
          </p:nvSpPr>
          <p:spPr>
            <a:xfrm>
              <a:off x="3067632" y="1553523"/>
              <a:ext cx="1717040" cy="1483360"/>
            </a:xfrm>
            <a:prstGeom prst="triangle">
              <a:avLst/>
            </a:prstGeom>
            <a:solidFill>
              <a:schemeClr val="accent1">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a:solidFill>
                  <a:schemeClr val="tx2"/>
                </a:solidFill>
                <a:latin typeface="Arial" panose="020B0604020202020204" pitchFamily="34" charset="0"/>
                <a:cs typeface="Arial" panose="020B0604020202020204" pitchFamily="34" charset="0"/>
              </a:endParaRPr>
            </a:p>
          </p:txBody>
        </p:sp>
        <p:sp>
          <p:nvSpPr>
            <p:cNvPr id="6" name="Ellipse 5"/>
            <p:cNvSpPr/>
            <p:nvPr/>
          </p:nvSpPr>
          <p:spPr>
            <a:xfrm>
              <a:off x="3678129" y="2269498"/>
              <a:ext cx="532846" cy="48768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dirty="0">
                <a:solidFill>
                  <a:schemeClr val="tx2"/>
                </a:solidFill>
                <a:latin typeface="Arial" panose="020B0604020202020204" pitchFamily="34" charset="0"/>
                <a:cs typeface="Arial" panose="020B0604020202020204" pitchFamily="34" charset="0"/>
              </a:endParaRPr>
            </a:p>
          </p:txBody>
        </p:sp>
        <p:sp>
          <p:nvSpPr>
            <p:cNvPr id="7" name="ZoneTexte 6"/>
            <p:cNvSpPr txBox="1"/>
            <p:nvPr/>
          </p:nvSpPr>
          <p:spPr>
            <a:xfrm>
              <a:off x="3086435" y="1344067"/>
              <a:ext cx="1716234" cy="280888"/>
            </a:xfrm>
            <a:prstGeom prst="rect">
              <a:avLst/>
            </a:prstGeom>
            <a:noFill/>
          </p:spPr>
          <p:txBody>
            <a:bodyPr wrap="none" rtlCol="0">
              <a:spAutoFit/>
            </a:bodyPr>
            <a:lstStyle/>
            <a:p>
              <a:r>
                <a:rPr lang="en-US" b="1" dirty="0">
                  <a:solidFill>
                    <a:schemeClr val="tx2"/>
                  </a:solidFill>
                  <a:latin typeface="Arial" panose="020B0604020202020204" pitchFamily="34" charset="0"/>
                  <a:cs typeface="Arial" panose="020B0604020202020204" pitchFamily="34" charset="0"/>
                </a:rPr>
                <a:t>Public Authorities</a:t>
              </a:r>
            </a:p>
          </p:txBody>
        </p:sp>
        <p:sp>
          <p:nvSpPr>
            <p:cNvPr id="8" name="ZoneTexte 7"/>
            <p:cNvSpPr txBox="1"/>
            <p:nvPr/>
          </p:nvSpPr>
          <p:spPr>
            <a:xfrm>
              <a:off x="1995970" y="3007941"/>
              <a:ext cx="1129626" cy="491553"/>
            </a:xfrm>
            <a:prstGeom prst="rect">
              <a:avLst/>
            </a:prstGeom>
            <a:noFill/>
          </p:spPr>
          <p:txBody>
            <a:bodyPr wrap="none" rtlCol="0">
              <a:spAutoFit/>
            </a:bodyPr>
            <a:lstStyle/>
            <a:p>
              <a:r>
                <a:rPr lang="en-US" b="1" dirty="0">
                  <a:solidFill>
                    <a:schemeClr val="tx2"/>
                  </a:solidFill>
                  <a:latin typeface="Arial" panose="020B0604020202020204" pitchFamily="34" charset="0"/>
                  <a:cs typeface="Arial" panose="020B0604020202020204" pitchFamily="34" charset="0"/>
                </a:rPr>
                <a:t>Scientific</a:t>
              </a:r>
              <a:br>
                <a:rPr lang="en-US" b="1" dirty="0">
                  <a:solidFill>
                    <a:schemeClr val="tx2"/>
                  </a:solidFill>
                  <a:latin typeface="Arial" panose="020B0604020202020204" pitchFamily="34" charset="0"/>
                  <a:cs typeface="Arial" panose="020B0604020202020204" pitchFamily="34" charset="0"/>
                </a:rPr>
              </a:br>
              <a:r>
                <a:rPr lang="en-US" b="1" dirty="0">
                  <a:solidFill>
                    <a:schemeClr val="tx2"/>
                  </a:solidFill>
                  <a:latin typeface="Arial" panose="020B0604020202020204" pitchFamily="34" charset="0"/>
                  <a:cs typeface="Arial" panose="020B0604020202020204" pitchFamily="34" charset="0"/>
                </a:rPr>
                <a:t>community</a:t>
              </a:r>
            </a:p>
          </p:txBody>
        </p:sp>
        <p:sp>
          <p:nvSpPr>
            <p:cNvPr id="9" name="ZoneTexte 8"/>
            <p:cNvSpPr txBox="1"/>
            <p:nvPr/>
          </p:nvSpPr>
          <p:spPr>
            <a:xfrm>
              <a:off x="4565832" y="3038316"/>
              <a:ext cx="873824" cy="280888"/>
            </a:xfrm>
            <a:prstGeom prst="rect">
              <a:avLst/>
            </a:prstGeom>
            <a:noFill/>
          </p:spPr>
          <p:txBody>
            <a:bodyPr wrap="none" rtlCol="0">
              <a:spAutoFit/>
            </a:bodyPr>
            <a:lstStyle/>
            <a:p>
              <a:r>
                <a:rPr lang="en-US" b="1" dirty="0">
                  <a:solidFill>
                    <a:schemeClr val="tx2"/>
                  </a:solidFill>
                  <a:latin typeface="Arial" panose="020B0604020202020204" pitchFamily="34" charset="0"/>
                  <a:cs typeface="Arial" panose="020B0604020202020204" pitchFamily="34" charset="0"/>
                </a:rPr>
                <a:t>Industry</a:t>
              </a:r>
            </a:p>
          </p:txBody>
        </p:sp>
        <p:sp>
          <p:nvSpPr>
            <p:cNvPr id="10" name="ZoneTexte 9"/>
            <p:cNvSpPr txBox="1"/>
            <p:nvPr/>
          </p:nvSpPr>
          <p:spPr>
            <a:xfrm>
              <a:off x="4192859" y="2154759"/>
              <a:ext cx="822662" cy="280888"/>
            </a:xfrm>
            <a:prstGeom prst="rect">
              <a:avLst/>
            </a:prstGeom>
            <a:noFill/>
          </p:spPr>
          <p:txBody>
            <a:bodyPr wrap="none" rtlCol="0">
              <a:spAutoFit/>
            </a:bodyPr>
            <a:lstStyle/>
            <a:p>
              <a:r>
                <a:rPr lang="en-US" b="1" dirty="0">
                  <a:solidFill>
                    <a:schemeClr val="tx2"/>
                  </a:solidFill>
                  <a:latin typeface="Arial" panose="020B0604020202020204" pitchFamily="34" charset="0"/>
                  <a:cs typeface="Arial" panose="020B0604020202020204" pitchFamily="34" charset="0"/>
                </a:rPr>
                <a:t>Experts</a:t>
              </a:r>
            </a:p>
          </p:txBody>
        </p:sp>
      </p:grpSp>
      <p:sp>
        <p:nvSpPr>
          <p:cNvPr id="12" name="Espace réservé du pied de page 4"/>
          <p:cNvSpPr>
            <a:spLocks noGrp="1"/>
          </p:cNvSpPr>
          <p:nvPr>
            <p:ph type="ftr" sz="quarter" idx="11"/>
          </p:nvPr>
        </p:nvSpPr>
        <p:spPr>
          <a:xfrm>
            <a:off x="2846916" y="6459785"/>
            <a:ext cx="4822804" cy="365125"/>
          </a:xfrm>
        </p:spPr>
        <p:txBody>
          <a:bodyPr/>
          <a:lstStyle/>
          <a:p>
            <a:r>
              <a:rPr lang="fr-FR"/>
              <a:t>The cross-etp on industrial safety	www.industrialsafety-tp.org</a:t>
            </a:r>
            <a:endParaRPr lang="en-GB" dirty="0"/>
          </a:p>
        </p:txBody>
      </p:sp>
    </p:spTree>
    <p:extLst>
      <p:ext uri="{BB962C8B-B14F-4D97-AF65-F5344CB8AC3E}">
        <p14:creationId xmlns:p14="http://schemas.microsoft.com/office/powerpoint/2010/main" val="24637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1BC74-C4C4-414D-8EF9-604459736AAF}"/>
              </a:ext>
            </a:extLst>
          </p:cNvPr>
          <p:cNvSpPr>
            <a:spLocks noGrp="1"/>
          </p:cNvSpPr>
          <p:nvPr>
            <p:ph type="ctrTitle"/>
          </p:nvPr>
        </p:nvSpPr>
        <p:spPr>
          <a:xfrm>
            <a:off x="1097280" y="1916832"/>
            <a:ext cx="10058400" cy="4032448"/>
          </a:xfrm>
        </p:spPr>
        <p:txBody>
          <a:bodyPr>
            <a:noAutofit/>
          </a:bodyPr>
          <a:lstStyle/>
          <a:p>
            <a:r>
              <a:rPr lang="fr-FR" sz="6600" b="1" dirty="0">
                <a:latin typeface="Arial Black" panose="020B0A04020102020204" pitchFamily="34" charset="0"/>
              </a:rPr>
              <a:t>Wrap-up</a:t>
            </a:r>
            <a:endParaRPr lang="en-US" sz="6600" b="1" dirty="0">
              <a:latin typeface="Arial Black" panose="020B0A04020102020204" pitchFamily="34" charset="0"/>
            </a:endParaRPr>
          </a:p>
        </p:txBody>
      </p:sp>
      <p:sp>
        <p:nvSpPr>
          <p:cNvPr id="4" name="Espace réservé de la date 3">
            <a:extLst>
              <a:ext uri="{FF2B5EF4-FFF2-40B4-BE49-F238E27FC236}">
                <a16:creationId xmlns:a16="http://schemas.microsoft.com/office/drawing/2014/main" id="{C560DAF7-2AA0-4903-896C-EF3A60B3B820}"/>
              </a:ext>
            </a:extLst>
          </p:cNvPr>
          <p:cNvSpPr>
            <a:spLocks noGrp="1"/>
          </p:cNvSpPr>
          <p:nvPr>
            <p:ph type="dt" sz="half" idx="10"/>
          </p:nvPr>
        </p:nvSpPr>
        <p:spPr/>
        <p:txBody>
          <a:bodyPr/>
          <a:lstStyle/>
          <a:p>
            <a:fld id="{CA2CF9B6-792B-452B-A4C3-87D20B2DE33D}" type="datetime4">
              <a:rPr lang="en-US" smtClean="0"/>
              <a:t>February 26, 2018</a:t>
            </a:fld>
            <a:endParaRPr lang="en-US" dirty="0"/>
          </a:p>
        </p:txBody>
      </p:sp>
      <p:sp>
        <p:nvSpPr>
          <p:cNvPr id="5" name="Espace réservé du pied de page 4">
            <a:extLst>
              <a:ext uri="{FF2B5EF4-FFF2-40B4-BE49-F238E27FC236}">
                <a16:creationId xmlns:a16="http://schemas.microsoft.com/office/drawing/2014/main" id="{64855347-A6C8-4E1C-A692-0BB3164F6F84}"/>
              </a:ext>
            </a:extLst>
          </p:cNvPr>
          <p:cNvSpPr>
            <a:spLocks noGrp="1"/>
          </p:cNvSpPr>
          <p:nvPr>
            <p:ph type="ftr" sz="quarter" idx="11"/>
          </p:nvPr>
        </p:nvSpPr>
        <p:spPr/>
        <p:txBody>
          <a:bodyPr/>
          <a:lstStyle/>
          <a:p>
            <a:r>
              <a:rPr lang="fr-FR"/>
              <a:t>The cross-etp on industrial safety	www.industrialsafety-tp.org</a:t>
            </a:r>
            <a:endParaRPr lang="en-GB" dirty="0"/>
          </a:p>
        </p:txBody>
      </p:sp>
      <p:sp>
        <p:nvSpPr>
          <p:cNvPr id="6" name="Espace réservé du numéro de diapositive 5">
            <a:extLst>
              <a:ext uri="{FF2B5EF4-FFF2-40B4-BE49-F238E27FC236}">
                <a16:creationId xmlns:a16="http://schemas.microsoft.com/office/drawing/2014/main" id="{F01EC447-0EFB-4FF3-B217-1C847EF7F641}"/>
              </a:ext>
            </a:extLst>
          </p:cNvPr>
          <p:cNvSpPr>
            <a:spLocks noGrp="1"/>
          </p:cNvSpPr>
          <p:nvPr>
            <p:ph type="sldNum" sz="quarter" idx="12"/>
          </p:nvPr>
        </p:nvSpPr>
        <p:spPr/>
        <p:txBody>
          <a:bodyPr/>
          <a:lstStyle/>
          <a:p>
            <a:fld id="{2A013F82-EE5E-44EE-A61D-E31C6657F26F}" type="slidenum">
              <a:rPr lang="en-GB" smtClean="0"/>
              <a:t>21</a:t>
            </a:fld>
            <a:endParaRPr lang="en-GB" dirty="0"/>
          </a:p>
        </p:txBody>
      </p:sp>
    </p:spTree>
    <p:extLst>
      <p:ext uri="{BB962C8B-B14F-4D97-AF65-F5344CB8AC3E}">
        <p14:creationId xmlns:p14="http://schemas.microsoft.com/office/powerpoint/2010/main" val="402140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9C033D-48AE-4EBD-905F-D5D815D14917}"/>
              </a:ext>
            </a:extLst>
          </p:cNvPr>
          <p:cNvSpPr>
            <a:spLocks noGrp="1"/>
          </p:cNvSpPr>
          <p:nvPr>
            <p:ph type="title"/>
          </p:nvPr>
        </p:nvSpPr>
        <p:spPr>
          <a:xfrm>
            <a:off x="693019" y="286603"/>
            <a:ext cx="10462661" cy="694125"/>
          </a:xfrm>
        </p:spPr>
        <p:txBody>
          <a:bodyPr/>
          <a:lstStyle/>
          <a:p>
            <a:r>
              <a:rPr lang="fr-FR" b="1" dirty="0"/>
              <a:t>W</a:t>
            </a:r>
            <a:r>
              <a:rPr lang="en-US" b="1"/>
              <a:t>rap-up</a:t>
            </a:r>
            <a:endParaRPr lang="en-US" b="1" dirty="0"/>
          </a:p>
        </p:txBody>
      </p:sp>
      <p:sp>
        <p:nvSpPr>
          <p:cNvPr id="3" name="Espace réservé du contenu 2">
            <a:extLst>
              <a:ext uri="{FF2B5EF4-FFF2-40B4-BE49-F238E27FC236}">
                <a16:creationId xmlns:a16="http://schemas.microsoft.com/office/drawing/2014/main" id="{8905A672-D312-43DA-91A9-19A1056A613F}"/>
              </a:ext>
            </a:extLst>
          </p:cNvPr>
          <p:cNvSpPr>
            <a:spLocks noGrp="1"/>
          </p:cNvSpPr>
          <p:nvPr>
            <p:ph idx="1"/>
          </p:nvPr>
        </p:nvSpPr>
        <p:spPr>
          <a:xfrm>
            <a:off x="693018" y="1111722"/>
            <a:ext cx="10731573" cy="5197598"/>
          </a:xfrm>
        </p:spPr>
        <p:txBody>
          <a:bodyPr>
            <a:noAutofit/>
          </a:bodyPr>
          <a:lstStyle/>
          <a:p>
            <a:r>
              <a:rPr lang="en-US" sz="1600" dirty="0"/>
              <a:t>ETPIS has become over 12 years of operation, an instrument to coordinate and defragment the research investment in industrial safety and security. This is now organized thanks to the relation with the European Commission and SAF€RA Partnership engaging national </a:t>
            </a:r>
            <a:r>
              <a:rPr lang="en-US" sz="1600" dirty="0" err="1"/>
              <a:t>funading</a:t>
            </a:r>
            <a:r>
              <a:rPr lang="en-US" sz="1600" dirty="0"/>
              <a:t> organizations. It has helped to build and to animate a community made of professionals (RTOs, industry, consulting companies, academics, trade unions, NGOs…).</a:t>
            </a:r>
          </a:p>
          <a:p>
            <a:r>
              <a:rPr lang="fr-FR" sz="1600" dirty="0"/>
              <a:t>Embedded </a:t>
            </a:r>
            <a:r>
              <a:rPr lang="fr-FR" sz="1600" dirty="0" err="1"/>
              <a:t>safety</a:t>
            </a:r>
            <a:r>
              <a:rPr lang="fr-FR" sz="1600" dirty="0"/>
              <a:t> and </a:t>
            </a:r>
            <a:r>
              <a:rPr lang="fr-FR" sz="1600" dirty="0" err="1"/>
              <a:t>security</a:t>
            </a:r>
            <a:r>
              <a:rPr lang="fr-FR" sz="1600" dirty="0"/>
              <a:t> </a:t>
            </a:r>
            <a:r>
              <a:rPr lang="fr-FR" sz="1600" dirty="0" err="1"/>
              <a:t>research</a:t>
            </a:r>
            <a:r>
              <a:rPr lang="fr-FR" sz="1600" dirty="0"/>
              <a:t> to </a:t>
            </a:r>
            <a:r>
              <a:rPr lang="fr-FR" sz="1600" dirty="0" err="1"/>
              <a:t>accompany</a:t>
            </a:r>
            <a:r>
              <a:rPr lang="fr-FR" sz="1600" dirty="0"/>
              <a:t> the </a:t>
            </a:r>
            <a:r>
              <a:rPr lang="fr-FR" sz="1600" dirty="0" err="1"/>
              <a:t>technological</a:t>
            </a:r>
            <a:r>
              <a:rPr lang="fr-FR" sz="1600" dirty="0"/>
              <a:t> </a:t>
            </a:r>
            <a:r>
              <a:rPr lang="fr-FR" sz="1600" dirty="0" err="1"/>
              <a:t>developments</a:t>
            </a:r>
            <a:r>
              <a:rPr lang="fr-FR" sz="1600" dirty="0"/>
              <a:t> </a:t>
            </a:r>
            <a:r>
              <a:rPr lang="fr-FR" sz="1600" dirty="0" err="1"/>
              <a:t>is</a:t>
            </a:r>
            <a:r>
              <a:rPr lang="fr-FR" sz="1600" dirty="0"/>
              <a:t> </a:t>
            </a:r>
            <a:r>
              <a:rPr lang="fr-FR" sz="1600" dirty="0" err="1"/>
              <a:t>necessary</a:t>
            </a:r>
            <a:r>
              <a:rPr lang="fr-FR" sz="1600" dirty="0"/>
              <a:t> to assure </a:t>
            </a:r>
            <a:r>
              <a:rPr lang="fr-FR" sz="1600" dirty="0" err="1"/>
              <a:t>sustainable</a:t>
            </a:r>
            <a:r>
              <a:rPr lang="fr-FR" sz="1600" dirty="0"/>
              <a:t> solutions.</a:t>
            </a:r>
          </a:p>
          <a:p>
            <a:r>
              <a:rPr lang="fr-FR" sz="1600" dirty="0" err="1"/>
              <a:t>Focused</a:t>
            </a:r>
            <a:r>
              <a:rPr lang="fr-FR" sz="1600" dirty="0"/>
              <a:t> </a:t>
            </a:r>
            <a:r>
              <a:rPr lang="fr-FR" sz="1600" dirty="0" err="1"/>
              <a:t>research</a:t>
            </a:r>
            <a:r>
              <a:rPr lang="fr-FR" sz="1600" dirty="0"/>
              <a:t> on </a:t>
            </a:r>
            <a:r>
              <a:rPr lang="fr-FR" sz="1600" dirty="0" err="1"/>
              <a:t>industrial</a:t>
            </a:r>
            <a:r>
              <a:rPr lang="fr-FR" sz="1600" dirty="0"/>
              <a:t> </a:t>
            </a:r>
            <a:r>
              <a:rPr lang="fr-FR" sz="1600" dirty="0" err="1"/>
              <a:t>safety</a:t>
            </a:r>
            <a:r>
              <a:rPr lang="fr-FR" sz="1600" dirty="0"/>
              <a:t> </a:t>
            </a:r>
            <a:r>
              <a:rPr lang="fr-FR" sz="1600" dirty="0" err="1"/>
              <a:t>is</a:t>
            </a:r>
            <a:r>
              <a:rPr lang="fr-FR" sz="1600" dirty="0"/>
              <a:t> </a:t>
            </a:r>
            <a:r>
              <a:rPr lang="fr-FR" sz="1600" dirty="0" err="1"/>
              <a:t>also</a:t>
            </a:r>
            <a:r>
              <a:rPr lang="fr-FR" sz="1600" dirty="0"/>
              <a:t> </a:t>
            </a:r>
            <a:r>
              <a:rPr lang="fr-FR" sz="1600" dirty="0" err="1"/>
              <a:t>needed</a:t>
            </a:r>
            <a:r>
              <a:rPr lang="fr-FR" sz="1600" dirty="0"/>
              <a:t>, e.g. on:</a:t>
            </a:r>
          </a:p>
          <a:p>
            <a:pPr lvl="1"/>
            <a:r>
              <a:rPr lang="fr-FR" sz="1400" dirty="0"/>
              <a:t>The impact of the </a:t>
            </a:r>
            <a:r>
              <a:rPr lang="fr-FR" sz="1400" dirty="0" err="1"/>
              <a:t>industry</a:t>
            </a:r>
            <a:r>
              <a:rPr lang="fr-FR" sz="1400" dirty="0"/>
              <a:t> transformation (digitalisation, IoT, </a:t>
            </a:r>
            <a:r>
              <a:rPr lang="fr-FR" sz="1400" dirty="0" err="1"/>
              <a:t>demographical</a:t>
            </a:r>
            <a:r>
              <a:rPr lang="fr-FR" sz="1400" dirty="0"/>
              <a:t> changes, globalisation…)</a:t>
            </a:r>
          </a:p>
          <a:p>
            <a:pPr lvl="1"/>
            <a:r>
              <a:rPr lang="fr-FR" sz="1400" dirty="0" err="1"/>
              <a:t>Understanding</a:t>
            </a:r>
            <a:r>
              <a:rPr lang="fr-FR" sz="1400" dirty="0"/>
              <a:t> the </a:t>
            </a:r>
            <a:r>
              <a:rPr lang="fr-FR" sz="1400" dirty="0" err="1"/>
              <a:t>hazardous</a:t>
            </a:r>
            <a:r>
              <a:rPr lang="fr-FR" sz="1400" dirty="0"/>
              <a:t> </a:t>
            </a:r>
            <a:r>
              <a:rPr lang="fr-FR" sz="1400" dirty="0" err="1"/>
              <a:t>phenomenon</a:t>
            </a:r>
            <a:r>
              <a:rPr lang="fr-FR" sz="1400" dirty="0"/>
              <a:t> in relation </a:t>
            </a:r>
            <a:r>
              <a:rPr lang="fr-FR" sz="1400" dirty="0" err="1"/>
              <a:t>with</a:t>
            </a:r>
            <a:r>
              <a:rPr lang="fr-FR" sz="1400" dirty="0"/>
              <a:t> </a:t>
            </a:r>
            <a:br>
              <a:rPr lang="fr-FR" sz="1400" dirty="0"/>
            </a:br>
            <a:r>
              <a:rPr lang="fr-FR" sz="1400" dirty="0"/>
              <a:t>LOW-CARBON ENERGY (CO2 </a:t>
            </a:r>
            <a:r>
              <a:rPr lang="fr-FR" sz="1400" dirty="0" err="1"/>
              <a:t>storage</a:t>
            </a:r>
            <a:r>
              <a:rPr lang="fr-FR" sz="1400" dirty="0"/>
              <a:t>, LNG, </a:t>
            </a:r>
            <a:r>
              <a:rPr lang="fr-FR" sz="1400" dirty="0" err="1"/>
              <a:t>Hydrogen</a:t>
            </a:r>
            <a:r>
              <a:rPr lang="fr-FR" sz="1400" dirty="0"/>
              <a:t>, batteries…)</a:t>
            </a:r>
          </a:p>
          <a:p>
            <a:pPr lvl="1"/>
            <a:r>
              <a:rPr lang="fr-FR" sz="1400" dirty="0"/>
              <a:t>Safety performance &amp; </a:t>
            </a:r>
            <a:r>
              <a:rPr lang="fr-FR" sz="1400" dirty="0" err="1"/>
              <a:t>indicators</a:t>
            </a:r>
            <a:r>
              <a:rPr lang="fr-FR" sz="1400" dirty="0"/>
              <a:t>, effective </a:t>
            </a:r>
            <a:r>
              <a:rPr lang="fr-FR" sz="1400" dirty="0" err="1"/>
              <a:t>reporting</a:t>
            </a:r>
            <a:endParaRPr lang="fr-FR" sz="1400" dirty="0"/>
          </a:p>
          <a:p>
            <a:pPr lvl="1"/>
            <a:r>
              <a:rPr lang="fr-FR" sz="1400" dirty="0"/>
              <a:t>Safety culture, and </a:t>
            </a:r>
            <a:r>
              <a:rPr lang="fr-FR" sz="1400" dirty="0" err="1"/>
              <a:t>organizational</a:t>
            </a:r>
            <a:r>
              <a:rPr lang="fr-FR" sz="1400" dirty="0"/>
              <a:t> </a:t>
            </a:r>
            <a:r>
              <a:rPr lang="fr-FR" sz="1400" dirty="0" err="1"/>
              <a:t>safety</a:t>
            </a:r>
            <a:endParaRPr lang="fr-FR" sz="1400" dirty="0"/>
          </a:p>
          <a:p>
            <a:pPr lvl="1"/>
            <a:r>
              <a:rPr lang="fr-FR" sz="1400" dirty="0" err="1"/>
              <a:t>Costs</a:t>
            </a:r>
            <a:r>
              <a:rPr lang="fr-FR" sz="1400" dirty="0"/>
              <a:t> of accidents vs </a:t>
            </a:r>
            <a:r>
              <a:rPr lang="fr-FR" sz="1400" dirty="0" err="1"/>
              <a:t>cost</a:t>
            </a:r>
            <a:r>
              <a:rPr lang="fr-FR" sz="1400" dirty="0"/>
              <a:t> of </a:t>
            </a:r>
            <a:r>
              <a:rPr lang="fr-FR" sz="1400" dirty="0" err="1"/>
              <a:t>prevention</a:t>
            </a:r>
            <a:endParaRPr lang="fr-FR" sz="1400" dirty="0"/>
          </a:p>
          <a:p>
            <a:r>
              <a:rPr lang="fr-FR" sz="1600" dirty="0"/>
              <a:t>R &amp; D </a:t>
            </a:r>
            <a:r>
              <a:rPr lang="fr-FR" sz="1600" dirty="0" err="1"/>
              <a:t>projects</a:t>
            </a:r>
            <a:r>
              <a:rPr lang="fr-FR" sz="1600" dirty="0"/>
              <a:t> </a:t>
            </a:r>
            <a:r>
              <a:rPr lang="fr-FR" sz="1600" dirty="0" err="1"/>
              <a:t>should</a:t>
            </a:r>
            <a:r>
              <a:rPr lang="fr-FR" sz="1600" dirty="0"/>
              <a:t> </a:t>
            </a:r>
            <a:r>
              <a:rPr lang="fr-FR" sz="1600" dirty="0" err="1"/>
              <a:t>pay</a:t>
            </a:r>
            <a:r>
              <a:rPr lang="fr-FR" sz="1600" dirty="0"/>
              <a:t> more attention to the </a:t>
            </a:r>
            <a:r>
              <a:rPr lang="fr-FR" sz="1600" dirty="0" err="1"/>
              <a:t>implementation</a:t>
            </a:r>
            <a:r>
              <a:rPr lang="fr-FR" sz="1600" dirty="0"/>
              <a:t> of the </a:t>
            </a:r>
            <a:r>
              <a:rPr lang="fr-FR" sz="1600" dirty="0" err="1"/>
              <a:t>results</a:t>
            </a:r>
            <a:r>
              <a:rPr lang="fr-FR" sz="1600" dirty="0"/>
              <a:t> </a:t>
            </a:r>
            <a:br>
              <a:rPr lang="fr-FR" sz="1600" dirty="0"/>
            </a:br>
            <a:r>
              <a:rPr lang="fr-FR" sz="1600" dirty="0"/>
              <a:t>and propose a </a:t>
            </a:r>
            <a:r>
              <a:rPr lang="fr-FR" sz="1600" dirty="0" err="1"/>
              <a:t>sound</a:t>
            </a:r>
            <a:r>
              <a:rPr lang="fr-FR" sz="1600" dirty="0"/>
              <a:t> </a:t>
            </a:r>
            <a:r>
              <a:rPr lang="fr-FR" sz="1600" dirty="0" err="1"/>
              <a:t>strategy</a:t>
            </a:r>
            <a:r>
              <a:rPr lang="fr-FR" sz="1600" dirty="0"/>
              <a:t> and </a:t>
            </a:r>
            <a:r>
              <a:rPr lang="fr-FR" sz="1600" dirty="0" err="1"/>
              <a:t>specific</a:t>
            </a:r>
            <a:r>
              <a:rPr lang="fr-FR" sz="1600" dirty="0"/>
              <a:t> </a:t>
            </a:r>
            <a:r>
              <a:rPr lang="fr-FR" sz="1600" dirty="0" err="1"/>
              <a:t>activities</a:t>
            </a:r>
            <a:r>
              <a:rPr lang="fr-FR" sz="1600" dirty="0"/>
              <a:t> </a:t>
            </a:r>
            <a:r>
              <a:rPr lang="fr-FR" sz="1600" dirty="0" err="1"/>
              <a:t>during</a:t>
            </a:r>
            <a:r>
              <a:rPr lang="fr-FR" sz="1600" dirty="0"/>
              <a:t> </a:t>
            </a:r>
            <a:r>
              <a:rPr lang="fr-FR" sz="1600" dirty="0" err="1"/>
              <a:t>projects</a:t>
            </a:r>
            <a:endParaRPr lang="fr-FR" sz="1600" dirty="0"/>
          </a:p>
          <a:p>
            <a:pPr lvl="1"/>
            <a:r>
              <a:rPr lang="fr-FR" sz="1400" dirty="0" err="1"/>
              <a:t>Involvement</a:t>
            </a:r>
            <a:r>
              <a:rPr lang="fr-FR" sz="1400" dirty="0"/>
              <a:t> of stakeholders &amp; end-</a:t>
            </a:r>
            <a:r>
              <a:rPr lang="fr-FR" sz="1400" dirty="0" err="1"/>
              <a:t>users</a:t>
            </a:r>
            <a:r>
              <a:rPr lang="fr-FR" sz="1400" dirty="0"/>
              <a:t> </a:t>
            </a:r>
            <a:r>
              <a:rPr lang="fr-FR" sz="1400" dirty="0" err="1"/>
              <a:t>during</a:t>
            </a:r>
            <a:r>
              <a:rPr lang="fr-FR" sz="1400" dirty="0"/>
              <a:t> the </a:t>
            </a:r>
            <a:r>
              <a:rPr lang="fr-FR" sz="1400" dirty="0" err="1"/>
              <a:t>research</a:t>
            </a:r>
            <a:endParaRPr lang="fr-FR" sz="1400" dirty="0"/>
          </a:p>
          <a:p>
            <a:pPr lvl="1"/>
            <a:r>
              <a:rPr lang="fr-FR" sz="1400" dirty="0" err="1"/>
              <a:t>Preparation</a:t>
            </a:r>
            <a:r>
              <a:rPr lang="fr-FR" sz="1400" dirty="0"/>
              <a:t> of guidelines and standards to </a:t>
            </a:r>
            <a:r>
              <a:rPr lang="fr-FR" sz="1400" dirty="0" err="1"/>
              <a:t>share</a:t>
            </a:r>
            <a:r>
              <a:rPr lang="fr-FR" sz="1400" dirty="0"/>
              <a:t> the </a:t>
            </a:r>
            <a:r>
              <a:rPr lang="fr-FR" sz="1400" dirty="0" err="1"/>
              <a:t>results</a:t>
            </a:r>
            <a:endParaRPr lang="fr-FR" sz="1400" dirty="0"/>
          </a:p>
          <a:p>
            <a:pPr lvl="1"/>
            <a:r>
              <a:rPr lang="fr-FR" sz="1400" dirty="0" err="1"/>
              <a:t>Disseminate</a:t>
            </a:r>
            <a:r>
              <a:rPr lang="fr-FR" sz="1400" dirty="0"/>
              <a:t> in the </a:t>
            </a:r>
            <a:r>
              <a:rPr lang="fr-FR" sz="1400" dirty="0" err="1"/>
              <a:t>research</a:t>
            </a:r>
            <a:r>
              <a:rPr lang="fr-FR" sz="1400" dirty="0"/>
              <a:t> </a:t>
            </a:r>
            <a:r>
              <a:rPr lang="fr-FR" sz="1400" dirty="0" err="1"/>
              <a:t>community</a:t>
            </a:r>
            <a:r>
              <a:rPr lang="fr-FR" sz="1400" dirty="0"/>
              <a:t> but </a:t>
            </a:r>
            <a:r>
              <a:rPr lang="fr-FR" sz="1400" dirty="0" err="1"/>
              <a:t>also</a:t>
            </a:r>
            <a:r>
              <a:rPr lang="fr-FR" sz="1400" dirty="0"/>
              <a:t> to </a:t>
            </a:r>
            <a:r>
              <a:rPr lang="fr-FR" sz="1400" dirty="0" err="1"/>
              <a:t>practitionners</a:t>
            </a:r>
            <a:r>
              <a:rPr lang="fr-FR" sz="1400" dirty="0"/>
              <a:t> </a:t>
            </a:r>
            <a:br>
              <a:rPr lang="fr-FR" sz="1400" dirty="0"/>
            </a:br>
            <a:r>
              <a:rPr lang="fr-FR" sz="1400" dirty="0"/>
              <a:t>and </a:t>
            </a:r>
            <a:r>
              <a:rPr lang="fr-FR" sz="1400" dirty="0" err="1"/>
              <a:t>professionnal</a:t>
            </a:r>
            <a:r>
              <a:rPr lang="fr-FR" sz="1400" dirty="0"/>
              <a:t> networks</a:t>
            </a:r>
          </a:p>
          <a:p>
            <a:endParaRPr lang="en-US" sz="1600" dirty="0"/>
          </a:p>
        </p:txBody>
      </p:sp>
      <p:sp>
        <p:nvSpPr>
          <p:cNvPr id="4" name="Espace réservé de la date 3">
            <a:extLst>
              <a:ext uri="{FF2B5EF4-FFF2-40B4-BE49-F238E27FC236}">
                <a16:creationId xmlns:a16="http://schemas.microsoft.com/office/drawing/2014/main" id="{30CEC3F8-9307-419F-96E5-83C5F594A23D}"/>
              </a:ext>
            </a:extLst>
          </p:cNvPr>
          <p:cNvSpPr>
            <a:spLocks noGrp="1"/>
          </p:cNvSpPr>
          <p:nvPr>
            <p:ph type="dt" sz="half" idx="10"/>
          </p:nvPr>
        </p:nvSpPr>
        <p:spPr/>
        <p:txBody>
          <a:bodyPr/>
          <a:lstStyle/>
          <a:p>
            <a:fld id="{0EC11598-A793-48DD-852B-8DF67FE1010C}" type="datetime4">
              <a:rPr lang="en-US" smtClean="0"/>
              <a:t>February 26, 2018</a:t>
            </a:fld>
            <a:endParaRPr lang="en-US" dirty="0"/>
          </a:p>
        </p:txBody>
      </p:sp>
      <p:sp>
        <p:nvSpPr>
          <p:cNvPr id="5" name="Espace réservé du pied de page 4">
            <a:extLst>
              <a:ext uri="{FF2B5EF4-FFF2-40B4-BE49-F238E27FC236}">
                <a16:creationId xmlns:a16="http://schemas.microsoft.com/office/drawing/2014/main" id="{DD5452B7-0649-4AA4-9006-450D272A27BE}"/>
              </a:ext>
            </a:extLst>
          </p:cNvPr>
          <p:cNvSpPr>
            <a:spLocks noGrp="1"/>
          </p:cNvSpPr>
          <p:nvPr>
            <p:ph type="ftr" sz="quarter" idx="11"/>
          </p:nvPr>
        </p:nvSpPr>
        <p:spPr/>
        <p:txBody>
          <a:bodyPr/>
          <a:lstStyle/>
          <a:p>
            <a:r>
              <a:rPr lang="fr-FR"/>
              <a:t>The cross-etp on industrial safety	www.industrialsafety-tp.org</a:t>
            </a:r>
            <a:endParaRPr lang="en-GB" dirty="0"/>
          </a:p>
        </p:txBody>
      </p:sp>
      <p:sp>
        <p:nvSpPr>
          <p:cNvPr id="6" name="Espace réservé du numéro de diapositive 5">
            <a:extLst>
              <a:ext uri="{FF2B5EF4-FFF2-40B4-BE49-F238E27FC236}">
                <a16:creationId xmlns:a16="http://schemas.microsoft.com/office/drawing/2014/main" id="{52F72DA9-21EB-4F3E-B8CD-1B48E5078329}"/>
              </a:ext>
            </a:extLst>
          </p:cNvPr>
          <p:cNvSpPr>
            <a:spLocks noGrp="1"/>
          </p:cNvSpPr>
          <p:nvPr>
            <p:ph type="sldNum" sz="quarter" idx="12"/>
          </p:nvPr>
        </p:nvSpPr>
        <p:spPr/>
        <p:txBody>
          <a:bodyPr/>
          <a:lstStyle/>
          <a:p>
            <a:fld id="{2A013F82-EE5E-44EE-A61D-E31C6657F26F}" type="slidenum">
              <a:rPr lang="en-GB" smtClean="0"/>
              <a:t>22</a:t>
            </a:fld>
            <a:endParaRPr lang="en-GB" dirty="0"/>
          </a:p>
        </p:txBody>
      </p:sp>
      <p:pic>
        <p:nvPicPr>
          <p:cNvPr id="7" name="Picture 2" descr="http://www.integrisk.eu-vri.eu/images/News%20Section/ENISFER.jpg">
            <a:extLst>
              <a:ext uri="{FF2B5EF4-FFF2-40B4-BE49-F238E27FC236}">
                <a16:creationId xmlns:a16="http://schemas.microsoft.com/office/drawing/2014/main" id="{6AC58C50-49C2-4C0A-BB3D-6FDD1D2E9978}"/>
              </a:ext>
            </a:extLst>
          </p:cNvPr>
          <p:cNvPicPr>
            <a:picLocks noChangeAspect="1" noChangeArrowheads="1"/>
          </p:cNvPicPr>
          <p:nvPr/>
        </p:nvPicPr>
        <p:blipFill>
          <a:blip r:embed="rId2" cstate="print"/>
          <a:srcRect/>
          <a:stretch>
            <a:fillRect/>
          </a:stretch>
        </p:blipFill>
        <p:spPr bwMode="auto">
          <a:xfrm>
            <a:off x="8440174" y="3525446"/>
            <a:ext cx="3344457" cy="2662256"/>
          </a:xfrm>
          <a:prstGeom prst="rect">
            <a:avLst/>
          </a:prstGeom>
          <a:noFill/>
        </p:spPr>
      </p:pic>
    </p:spTree>
    <p:extLst>
      <p:ext uri="{BB962C8B-B14F-4D97-AF65-F5344CB8AC3E}">
        <p14:creationId xmlns:p14="http://schemas.microsoft.com/office/powerpoint/2010/main" val="14241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27448" y="758951"/>
            <a:ext cx="10058400" cy="3566160"/>
          </a:xfrm>
        </p:spPr>
        <p:txBody>
          <a:bodyPr/>
          <a:lstStyle/>
          <a:p>
            <a:r>
              <a:rPr lang="fr-FR" dirty="0"/>
              <a:t>Contact:</a:t>
            </a:r>
            <a:endParaRPr lang="en-US" dirty="0"/>
          </a:p>
        </p:txBody>
      </p:sp>
      <p:sp>
        <p:nvSpPr>
          <p:cNvPr id="3" name="Sous-titre 2"/>
          <p:cNvSpPr>
            <a:spLocks noGrp="1"/>
          </p:cNvSpPr>
          <p:nvPr>
            <p:ph type="subTitle" idx="1"/>
          </p:nvPr>
        </p:nvSpPr>
        <p:spPr>
          <a:xfrm>
            <a:off x="1271464" y="4820948"/>
            <a:ext cx="10058400" cy="1143000"/>
          </a:xfrm>
        </p:spPr>
        <p:txBody>
          <a:bodyPr/>
          <a:lstStyle/>
          <a:p>
            <a:r>
              <a:rPr lang="fr-FR" b="1" dirty="0"/>
              <a:t>http://www.industrialsafety-tp.org</a:t>
            </a:r>
          </a:p>
          <a:p>
            <a:r>
              <a:rPr lang="fr-FR" sz="2800" b="1" dirty="0"/>
              <a:t>Olivier.salvi@ineris-developpement.com</a:t>
            </a:r>
          </a:p>
          <a:p>
            <a:endParaRPr lang="en-US" dirty="0"/>
          </a:p>
        </p:txBody>
      </p:sp>
      <p:sp>
        <p:nvSpPr>
          <p:cNvPr id="4" name="Espace réservé de la date 3"/>
          <p:cNvSpPr>
            <a:spLocks noGrp="1"/>
          </p:cNvSpPr>
          <p:nvPr>
            <p:ph type="dt" sz="half" idx="10"/>
          </p:nvPr>
        </p:nvSpPr>
        <p:spPr/>
        <p:txBody>
          <a:bodyPr/>
          <a:lstStyle/>
          <a:p>
            <a:fld id="{CA2CF9B6-792B-452B-A4C3-87D20B2DE33D}" type="datetime4">
              <a:rPr lang="en-US" smtClean="0"/>
              <a:t>February 26, 2018</a:t>
            </a:fld>
            <a:endParaRPr lang="en-US" dirty="0"/>
          </a:p>
        </p:txBody>
      </p:sp>
      <p:sp>
        <p:nvSpPr>
          <p:cNvPr id="5" name="Espace réservé du pied de page 4"/>
          <p:cNvSpPr>
            <a:spLocks noGrp="1"/>
          </p:cNvSpPr>
          <p:nvPr>
            <p:ph type="ftr" sz="quarter" idx="11"/>
          </p:nvPr>
        </p:nvSpPr>
        <p:spPr/>
        <p:txBody>
          <a:bodyPr/>
          <a:lstStyle/>
          <a:p>
            <a:r>
              <a:rPr lang="fr-FR"/>
              <a:t>The cross-etp on industrial safety	www.industrialsafety-tp.org</a:t>
            </a:r>
            <a:endParaRPr lang="en-GB" dirty="0"/>
          </a:p>
        </p:txBody>
      </p:sp>
      <p:sp>
        <p:nvSpPr>
          <p:cNvPr id="6" name="Espace réservé du numéro de diapositive 5"/>
          <p:cNvSpPr>
            <a:spLocks noGrp="1"/>
          </p:cNvSpPr>
          <p:nvPr>
            <p:ph type="sldNum" sz="quarter" idx="12"/>
          </p:nvPr>
        </p:nvSpPr>
        <p:spPr/>
        <p:txBody>
          <a:bodyPr/>
          <a:lstStyle/>
          <a:p>
            <a:fld id="{2A013F82-EE5E-44EE-A61D-E31C6657F26F}" type="slidenum">
              <a:rPr lang="en-GB" smtClean="0"/>
              <a:t>23</a:t>
            </a:fld>
            <a:endParaRPr lang="en-GB" dirty="0"/>
          </a:p>
        </p:txBody>
      </p:sp>
    </p:spTree>
    <p:extLst>
      <p:ext uri="{BB962C8B-B14F-4D97-AF65-F5344CB8AC3E}">
        <p14:creationId xmlns:p14="http://schemas.microsoft.com/office/powerpoint/2010/main" val="256537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A8951A-3EB1-49EB-B70C-226CEAF2BD90}"/>
              </a:ext>
            </a:extLst>
          </p:cNvPr>
          <p:cNvSpPr>
            <a:spLocks noGrp="1"/>
          </p:cNvSpPr>
          <p:nvPr>
            <p:ph type="ctrTitle"/>
          </p:nvPr>
        </p:nvSpPr>
        <p:spPr>
          <a:xfrm>
            <a:off x="1097280" y="758952"/>
            <a:ext cx="10058400" cy="5046312"/>
          </a:xfrm>
        </p:spPr>
        <p:txBody>
          <a:bodyPr>
            <a:normAutofit/>
          </a:bodyPr>
          <a:lstStyle/>
          <a:p>
            <a:r>
              <a:rPr lang="fr-FR" sz="5900" dirty="0">
                <a:latin typeface="Arial Black" panose="020B0A04020102020204" pitchFamily="34" charset="0"/>
              </a:rPr>
              <a:t>Part I</a:t>
            </a:r>
            <a:br>
              <a:rPr lang="fr-FR" sz="5900" dirty="0">
                <a:latin typeface="Arial Black" panose="020B0A04020102020204" pitchFamily="34" charset="0"/>
              </a:rPr>
            </a:br>
            <a:r>
              <a:rPr lang="fr-FR" sz="5900" dirty="0">
                <a:latin typeface="Arial Black" panose="020B0A04020102020204" pitchFamily="34" charset="0"/>
              </a:rPr>
              <a:t>Background information on ETPIS</a:t>
            </a:r>
            <a:endParaRPr lang="en-US" sz="5900" dirty="0">
              <a:latin typeface="Arial Black" panose="020B0A04020102020204" pitchFamily="34" charset="0"/>
            </a:endParaRPr>
          </a:p>
        </p:txBody>
      </p:sp>
      <p:sp>
        <p:nvSpPr>
          <p:cNvPr id="4" name="Espace réservé de la date 3">
            <a:extLst>
              <a:ext uri="{FF2B5EF4-FFF2-40B4-BE49-F238E27FC236}">
                <a16:creationId xmlns:a16="http://schemas.microsoft.com/office/drawing/2014/main" id="{23E43DA7-A07A-4094-A93D-17C8C11B9929}"/>
              </a:ext>
            </a:extLst>
          </p:cNvPr>
          <p:cNvSpPr>
            <a:spLocks noGrp="1"/>
          </p:cNvSpPr>
          <p:nvPr>
            <p:ph type="dt" sz="half" idx="10"/>
          </p:nvPr>
        </p:nvSpPr>
        <p:spPr/>
        <p:txBody>
          <a:bodyPr/>
          <a:lstStyle/>
          <a:p>
            <a:fld id="{CA2CF9B6-792B-452B-A4C3-87D20B2DE33D}" type="datetime4">
              <a:rPr lang="en-US" smtClean="0"/>
              <a:t>February 26, 2018</a:t>
            </a:fld>
            <a:endParaRPr lang="en-US" dirty="0"/>
          </a:p>
        </p:txBody>
      </p:sp>
      <p:sp>
        <p:nvSpPr>
          <p:cNvPr id="5" name="Espace réservé du pied de page 4">
            <a:extLst>
              <a:ext uri="{FF2B5EF4-FFF2-40B4-BE49-F238E27FC236}">
                <a16:creationId xmlns:a16="http://schemas.microsoft.com/office/drawing/2014/main" id="{4E2E7CC5-EAA2-47E7-A560-541E27595016}"/>
              </a:ext>
            </a:extLst>
          </p:cNvPr>
          <p:cNvSpPr>
            <a:spLocks noGrp="1"/>
          </p:cNvSpPr>
          <p:nvPr>
            <p:ph type="ftr" sz="quarter" idx="11"/>
          </p:nvPr>
        </p:nvSpPr>
        <p:spPr/>
        <p:txBody>
          <a:bodyPr/>
          <a:lstStyle/>
          <a:p>
            <a:r>
              <a:rPr lang="fr-FR"/>
              <a:t>The cross-etp on industrial safety	www.industrialsafety-tp.org</a:t>
            </a:r>
            <a:endParaRPr lang="en-GB" dirty="0"/>
          </a:p>
        </p:txBody>
      </p:sp>
      <p:sp>
        <p:nvSpPr>
          <p:cNvPr id="6" name="Espace réservé du numéro de diapositive 5">
            <a:extLst>
              <a:ext uri="{FF2B5EF4-FFF2-40B4-BE49-F238E27FC236}">
                <a16:creationId xmlns:a16="http://schemas.microsoft.com/office/drawing/2014/main" id="{ED44CDAC-26E2-4BF8-A1E3-D2810D42AD44}"/>
              </a:ext>
            </a:extLst>
          </p:cNvPr>
          <p:cNvSpPr>
            <a:spLocks noGrp="1"/>
          </p:cNvSpPr>
          <p:nvPr>
            <p:ph type="sldNum" sz="quarter" idx="12"/>
          </p:nvPr>
        </p:nvSpPr>
        <p:spPr/>
        <p:txBody>
          <a:bodyPr/>
          <a:lstStyle/>
          <a:p>
            <a:fld id="{2A013F82-EE5E-44EE-A61D-E31C6657F26F}" type="slidenum">
              <a:rPr lang="en-GB" smtClean="0"/>
              <a:t>3</a:t>
            </a:fld>
            <a:endParaRPr lang="en-GB" dirty="0"/>
          </a:p>
        </p:txBody>
      </p:sp>
    </p:spTree>
    <p:extLst>
      <p:ext uri="{BB962C8B-B14F-4D97-AF65-F5344CB8AC3E}">
        <p14:creationId xmlns:p14="http://schemas.microsoft.com/office/powerpoint/2010/main" val="1560880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6676" y="286603"/>
            <a:ext cx="10469004" cy="694125"/>
          </a:xfrm>
        </p:spPr>
        <p:txBody>
          <a:bodyPr>
            <a:normAutofit/>
          </a:bodyPr>
          <a:lstStyle/>
          <a:p>
            <a:r>
              <a:rPr lang="fr-FR" dirty="0"/>
              <a:t>ETPIS profile &amp; key figures</a:t>
            </a:r>
          </a:p>
        </p:txBody>
      </p:sp>
      <p:sp>
        <p:nvSpPr>
          <p:cNvPr id="7" name="Espace réservé du contenu 2"/>
          <p:cNvSpPr>
            <a:spLocks noGrp="1"/>
          </p:cNvSpPr>
          <p:nvPr>
            <p:ph idx="1"/>
          </p:nvPr>
        </p:nvSpPr>
        <p:spPr>
          <a:xfrm>
            <a:off x="2423592" y="1170114"/>
            <a:ext cx="4176464" cy="2342240"/>
          </a:xfrm>
          <a:noFill/>
          <a:ln w="9525">
            <a:noFill/>
            <a:miter lim="800000"/>
            <a:headEnd/>
            <a:tailEnd/>
          </a:ln>
          <a:effectLst/>
        </p:spPr>
        <p:txBody>
          <a:bodyPr>
            <a:normAutofit/>
          </a:bodyPr>
          <a:lstStyle/>
          <a:p>
            <a:pPr marL="342900" indent="-342900" defTabSz="457200" eaLnBrk="0" hangingPunct="0">
              <a:spcBef>
                <a:spcPct val="20000"/>
              </a:spcBef>
              <a:buFontTx/>
              <a:buChar char="•"/>
              <a:defRPr/>
            </a:pPr>
            <a:r>
              <a:rPr lang="fr-FR" sz="1800" kern="0" dirty="0">
                <a:solidFill>
                  <a:srgbClr val="002060"/>
                </a:solidFill>
              </a:rPr>
              <a:t>An instrument </a:t>
            </a:r>
            <a:r>
              <a:rPr lang="fr-FR" sz="1800" kern="0" dirty="0" err="1">
                <a:solidFill>
                  <a:srgbClr val="002060"/>
                </a:solidFill>
              </a:rPr>
              <a:t>created</a:t>
            </a:r>
            <a:r>
              <a:rPr lang="fr-FR" sz="1800" kern="0" dirty="0">
                <a:solidFill>
                  <a:srgbClr val="002060"/>
                </a:solidFill>
              </a:rPr>
              <a:t> in 2005 to pilot and </a:t>
            </a:r>
            <a:r>
              <a:rPr lang="fr-FR" sz="1800" kern="0" dirty="0" err="1">
                <a:solidFill>
                  <a:srgbClr val="002060"/>
                </a:solidFill>
              </a:rPr>
              <a:t>defragment</a:t>
            </a:r>
            <a:r>
              <a:rPr lang="fr-FR" sz="1800" kern="0" dirty="0">
                <a:solidFill>
                  <a:srgbClr val="002060"/>
                </a:solidFill>
              </a:rPr>
              <a:t> EU </a:t>
            </a:r>
            <a:r>
              <a:rPr lang="fr-FR" sz="1800" kern="0" dirty="0" err="1">
                <a:solidFill>
                  <a:srgbClr val="002060"/>
                </a:solidFill>
              </a:rPr>
              <a:t>research</a:t>
            </a:r>
            <a:r>
              <a:rPr lang="fr-FR" sz="1800" kern="0" dirty="0">
                <a:solidFill>
                  <a:srgbClr val="002060"/>
                </a:solidFill>
              </a:rPr>
              <a:t> </a:t>
            </a:r>
            <a:r>
              <a:rPr lang="fr-FR" sz="1800" kern="0" dirty="0" err="1">
                <a:solidFill>
                  <a:srgbClr val="002060"/>
                </a:solidFill>
              </a:rPr>
              <a:t>investment</a:t>
            </a:r>
            <a:r>
              <a:rPr lang="fr-FR" sz="1800" kern="0" dirty="0">
                <a:solidFill>
                  <a:srgbClr val="002060"/>
                </a:solidFill>
              </a:rPr>
              <a:t> in </a:t>
            </a:r>
            <a:r>
              <a:rPr lang="fr-FR" sz="1800" kern="0" dirty="0" err="1">
                <a:solidFill>
                  <a:srgbClr val="002060"/>
                </a:solidFill>
              </a:rPr>
              <a:t>industrial</a:t>
            </a:r>
            <a:r>
              <a:rPr lang="fr-FR" sz="1800" kern="0" dirty="0">
                <a:solidFill>
                  <a:srgbClr val="002060"/>
                </a:solidFill>
              </a:rPr>
              <a:t> </a:t>
            </a:r>
            <a:r>
              <a:rPr lang="fr-FR" sz="1800" kern="0" dirty="0" err="1">
                <a:solidFill>
                  <a:srgbClr val="002060"/>
                </a:solidFill>
              </a:rPr>
              <a:t>safety</a:t>
            </a:r>
            <a:r>
              <a:rPr lang="fr-FR" sz="1800" kern="0" dirty="0">
                <a:solidFill>
                  <a:srgbClr val="002060"/>
                </a:solidFill>
              </a:rPr>
              <a:t> (OHS, </a:t>
            </a:r>
            <a:r>
              <a:rPr lang="fr-FR" sz="1800" kern="0" dirty="0" err="1">
                <a:solidFill>
                  <a:srgbClr val="002060"/>
                </a:solidFill>
              </a:rPr>
              <a:t>process</a:t>
            </a:r>
            <a:r>
              <a:rPr lang="fr-FR" sz="1800" kern="0" dirty="0">
                <a:solidFill>
                  <a:srgbClr val="002060"/>
                </a:solidFill>
              </a:rPr>
              <a:t> </a:t>
            </a:r>
            <a:r>
              <a:rPr lang="fr-FR" sz="1800" kern="0" dirty="0" err="1">
                <a:solidFill>
                  <a:srgbClr val="002060"/>
                </a:solidFill>
              </a:rPr>
              <a:t>safety</a:t>
            </a:r>
            <a:r>
              <a:rPr lang="fr-FR" sz="1800" kern="0" dirty="0">
                <a:solidFill>
                  <a:srgbClr val="002060"/>
                </a:solidFill>
              </a:rPr>
              <a:t> &amp; </a:t>
            </a:r>
            <a:r>
              <a:rPr lang="fr-FR" sz="1800" kern="0" dirty="0" err="1">
                <a:solidFill>
                  <a:srgbClr val="002060"/>
                </a:solidFill>
              </a:rPr>
              <a:t>environmental</a:t>
            </a:r>
            <a:r>
              <a:rPr lang="fr-FR" sz="1800" kern="0" dirty="0">
                <a:solidFill>
                  <a:srgbClr val="002060"/>
                </a:solidFill>
              </a:rPr>
              <a:t> </a:t>
            </a:r>
            <a:r>
              <a:rPr lang="fr-FR" sz="1800" kern="0" dirty="0" err="1">
                <a:solidFill>
                  <a:srgbClr val="002060"/>
                </a:solidFill>
              </a:rPr>
              <a:t>safety</a:t>
            </a:r>
            <a:r>
              <a:rPr lang="fr-FR" sz="1800" kern="0" dirty="0">
                <a:solidFill>
                  <a:srgbClr val="002060"/>
                </a:solidFill>
              </a:rPr>
              <a:t>, </a:t>
            </a:r>
            <a:r>
              <a:rPr lang="fr-FR" sz="1800" kern="0" dirty="0" err="1">
                <a:solidFill>
                  <a:srgbClr val="002060"/>
                </a:solidFill>
              </a:rPr>
              <a:t>emerging</a:t>
            </a:r>
            <a:r>
              <a:rPr lang="fr-FR" sz="1800" kern="0" dirty="0">
                <a:solidFill>
                  <a:srgbClr val="002060"/>
                </a:solidFill>
              </a:rPr>
              <a:t> </a:t>
            </a:r>
            <a:r>
              <a:rPr lang="fr-FR" sz="1800" kern="0" dirty="0" err="1">
                <a:solidFill>
                  <a:srgbClr val="002060"/>
                </a:solidFill>
              </a:rPr>
              <a:t>risks</a:t>
            </a:r>
            <a:r>
              <a:rPr lang="fr-FR" sz="1800" kern="0" dirty="0">
                <a:solidFill>
                  <a:srgbClr val="002060"/>
                </a:solidFill>
              </a:rPr>
              <a:t>)</a:t>
            </a:r>
          </a:p>
          <a:p>
            <a:pPr lvl="1">
              <a:lnSpc>
                <a:spcPct val="100000"/>
              </a:lnSpc>
              <a:spcBef>
                <a:spcPts val="0"/>
              </a:spcBef>
              <a:spcAft>
                <a:spcPts val="0"/>
              </a:spcAft>
              <a:defRPr/>
            </a:pPr>
            <a:r>
              <a:rPr kumimoji="1" lang="fr-FR" sz="1600" i="1" dirty="0">
                <a:solidFill>
                  <a:srgbClr val="002060"/>
                </a:solidFill>
              </a:rPr>
              <a:t>Vision &amp; </a:t>
            </a:r>
            <a:r>
              <a:rPr kumimoji="1" lang="fr-FR" sz="1600" i="1" dirty="0" err="1">
                <a:solidFill>
                  <a:srgbClr val="002060"/>
                </a:solidFill>
              </a:rPr>
              <a:t>Strategic</a:t>
            </a:r>
            <a:r>
              <a:rPr kumimoji="1" lang="fr-FR" sz="1600" i="1" dirty="0">
                <a:solidFill>
                  <a:srgbClr val="002060"/>
                </a:solidFill>
              </a:rPr>
              <a:t> </a:t>
            </a:r>
            <a:r>
              <a:rPr kumimoji="1" lang="fr-FR" sz="1600" i="1" dirty="0" err="1">
                <a:solidFill>
                  <a:srgbClr val="002060"/>
                </a:solidFill>
              </a:rPr>
              <a:t>Research</a:t>
            </a:r>
            <a:r>
              <a:rPr kumimoji="1" lang="fr-FR" sz="1600" i="1" dirty="0">
                <a:solidFill>
                  <a:srgbClr val="002060"/>
                </a:solidFill>
              </a:rPr>
              <a:t> Agenda</a:t>
            </a:r>
          </a:p>
          <a:p>
            <a:pPr lvl="1">
              <a:lnSpc>
                <a:spcPct val="100000"/>
              </a:lnSpc>
              <a:spcBef>
                <a:spcPts val="0"/>
              </a:spcBef>
              <a:spcAft>
                <a:spcPts val="0"/>
              </a:spcAft>
              <a:defRPr/>
            </a:pPr>
            <a:r>
              <a:rPr kumimoji="1" lang="fr-FR" sz="1600" i="1" dirty="0" err="1">
                <a:solidFill>
                  <a:srgbClr val="002060"/>
                </a:solidFill>
              </a:rPr>
              <a:t>SafeFuture</a:t>
            </a:r>
            <a:r>
              <a:rPr kumimoji="1" lang="fr-FR" sz="1600" i="1" dirty="0">
                <a:solidFill>
                  <a:srgbClr val="002060"/>
                </a:solidFill>
              </a:rPr>
              <a:t> </a:t>
            </a:r>
          </a:p>
          <a:p>
            <a:pPr lvl="1">
              <a:lnSpc>
                <a:spcPct val="100000"/>
              </a:lnSpc>
              <a:spcBef>
                <a:spcPts val="0"/>
              </a:spcBef>
              <a:spcAft>
                <a:spcPts val="0"/>
              </a:spcAft>
              <a:defRPr/>
            </a:pPr>
            <a:r>
              <a:rPr kumimoji="1" lang="fr-FR" sz="1600" i="1" dirty="0">
                <a:solidFill>
                  <a:srgbClr val="002060"/>
                </a:solidFill>
              </a:rPr>
              <a:t>SAF€RA PARTNERSHIP (ERANET)</a:t>
            </a:r>
          </a:p>
        </p:txBody>
      </p:sp>
      <p:sp>
        <p:nvSpPr>
          <p:cNvPr id="4" name="Espace réservé de la date 3"/>
          <p:cNvSpPr>
            <a:spLocks noGrp="1"/>
          </p:cNvSpPr>
          <p:nvPr>
            <p:ph type="dt" sz="half" idx="10"/>
          </p:nvPr>
        </p:nvSpPr>
        <p:spPr>
          <a:xfrm>
            <a:off x="8009407" y="6459784"/>
            <a:ext cx="1779353" cy="365125"/>
          </a:xfrm>
        </p:spPr>
        <p:txBody>
          <a:bodyPr/>
          <a:lstStyle/>
          <a:p>
            <a:fld id="{0EC11598-A793-48DD-852B-8DF67FE1010C}" type="datetime4">
              <a:rPr lang="en-US" smtClean="0"/>
              <a:t>February 26, 2018</a:t>
            </a:fld>
            <a:endParaRPr lang="en-US" dirty="0"/>
          </a:p>
        </p:txBody>
      </p:sp>
      <p:sp>
        <p:nvSpPr>
          <p:cNvPr id="5" name="Espace réservé du pied de page 4"/>
          <p:cNvSpPr>
            <a:spLocks noGrp="1"/>
          </p:cNvSpPr>
          <p:nvPr>
            <p:ph type="ftr" sz="quarter" idx="11"/>
          </p:nvPr>
        </p:nvSpPr>
        <p:spPr>
          <a:xfrm>
            <a:off x="2846916" y="6459785"/>
            <a:ext cx="4822804" cy="365125"/>
          </a:xfrm>
        </p:spPr>
        <p:txBody>
          <a:bodyPr/>
          <a:lstStyle/>
          <a:p>
            <a:r>
              <a:rPr lang="fr-FR"/>
              <a:t>The cross-etp on industrial safety	www.industrialsafety-tp.org</a:t>
            </a:r>
            <a:endParaRPr lang="en-GB" dirty="0"/>
          </a:p>
        </p:txBody>
      </p:sp>
      <p:sp>
        <p:nvSpPr>
          <p:cNvPr id="6" name="Espace réservé du numéro de diapositive 5"/>
          <p:cNvSpPr>
            <a:spLocks noGrp="1"/>
          </p:cNvSpPr>
          <p:nvPr>
            <p:ph type="sldNum" sz="quarter" idx="12"/>
          </p:nvPr>
        </p:nvSpPr>
        <p:spPr>
          <a:xfrm>
            <a:off x="10128448" y="6459785"/>
            <a:ext cx="868011" cy="365125"/>
          </a:xfrm>
        </p:spPr>
        <p:txBody>
          <a:bodyPr/>
          <a:lstStyle/>
          <a:p>
            <a:fld id="{2A013F82-EE5E-44EE-A61D-E31C6657F26F}" type="slidenum">
              <a:rPr lang="en-GB" smtClean="0"/>
              <a:t>4</a:t>
            </a:fld>
            <a:endParaRPr lang="en-GB" dirty="0"/>
          </a:p>
        </p:txBody>
      </p:sp>
      <p:sp>
        <p:nvSpPr>
          <p:cNvPr id="10" name="Espace réservé du contenu 2"/>
          <p:cNvSpPr txBox="1">
            <a:spLocks/>
          </p:cNvSpPr>
          <p:nvPr/>
        </p:nvSpPr>
        <p:spPr bwMode="auto">
          <a:xfrm>
            <a:off x="740492" y="3512354"/>
            <a:ext cx="5859564" cy="1356806"/>
          </a:xfrm>
          <a:prstGeom prst="rect">
            <a:avLst/>
          </a:prstGeom>
          <a:noFill/>
          <a:ln w="9525">
            <a:noFill/>
            <a:miter lim="800000"/>
            <a:headEnd/>
            <a:tailEnd/>
          </a:ln>
          <a:effectLst/>
        </p:spPr>
        <p:txBody>
          <a:bodyPr/>
          <a:lstStyle/>
          <a:p>
            <a:pPr marL="342900" indent="-342900" eaLnBrk="0" hangingPunct="0">
              <a:lnSpc>
                <a:spcPct val="90000"/>
              </a:lnSpc>
              <a:spcBef>
                <a:spcPct val="20000"/>
              </a:spcBef>
              <a:spcAft>
                <a:spcPts val="200"/>
              </a:spcAft>
              <a:buClr>
                <a:schemeClr val="accent1"/>
              </a:buClr>
              <a:buSzPct val="100000"/>
              <a:buFontTx/>
              <a:buChar char="•"/>
              <a:defRPr/>
            </a:pPr>
            <a:r>
              <a:rPr lang="fr-FR" kern="0" dirty="0">
                <a:solidFill>
                  <a:srgbClr val="002060"/>
                </a:solidFill>
              </a:rPr>
              <a:t>An open forum </a:t>
            </a:r>
            <a:r>
              <a:rPr lang="fr-FR" kern="0" dirty="0" err="1">
                <a:solidFill>
                  <a:srgbClr val="002060"/>
                </a:solidFill>
              </a:rPr>
              <a:t>with</a:t>
            </a:r>
            <a:r>
              <a:rPr lang="fr-FR" kern="0" dirty="0">
                <a:solidFill>
                  <a:srgbClr val="002060"/>
                </a:solidFill>
              </a:rPr>
              <a:t> 850+ experts to share ideas, prepare future work &amp; disseminate results</a:t>
            </a:r>
          </a:p>
          <a:p>
            <a:pPr marL="384048" lvl="1" indent="-182880" defTabSz="914400">
              <a:buClr>
                <a:schemeClr val="accent1"/>
              </a:buClr>
              <a:buFont typeface="Calibri" pitchFamily="34" charset="0"/>
              <a:buChar char="◦"/>
              <a:defRPr/>
            </a:pPr>
            <a:r>
              <a:rPr kumimoji="1" lang="fr-FR" sz="1600" i="1" dirty="0">
                <a:solidFill>
                  <a:srgbClr val="002060"/>
                </a:solidFill>
              </a:rPr>
              <a:t>Focus groups, National Platforms on </a:t>
            </a:r>
            <a:r>
              <a:rPr kumimoji="1" lang="fr-FR" sz="1600" i="1" dirty="0" err="1">
                <a:solidFill>
                  <a:srgbClr val="002060"/>
                </a:solidFill>
              </a:rPr>
              <a:t>industrial</a:t>
            </a:r>
            <a:r>
              <a:rPr kumimoji="1" lang="fr-FR" sz="1600" i="1" dirty="0">
                <a:solidFill>
                  <a:srgbClr val="002060"/>
                </a:solidFill>
              </a:rPr>
              <a:t> </a:t>
            </a:r>
            <a:r>
              <a:rPr kumimoji="1" lang="fr-FR" sz="1600" i="1" dirty="0" err="1">
                <a:solidFill>
                  <a:srgbClr val="002060"/>
                </a:solidFill>
              </a:rPr>
              <a:t>safety</a:t>
            </a:r>
            <a:r>
              <a:rPr kumimoji="1" lang="fr-FR" sz="1600" i="1" dirty="0">
                <a:solidFill>
                  <a:srgbClr val="002060"/>
                </a:solidFill>
              </a:rPr>
              <a:t> &amp; </a:t>
            </a:r>
            <a:r>
              <a:rPr kumimoji="1" lang="fr-FR" sz="1600" i="1" dirty="0" err="1">
                <a:solidFill>
                  <a:srgbClr val="002060"/>
                </a:solidFill>
              </a:rPr>
              <a:t>security</a:t>
            </a:r>
            <a:endParaRPr kumimoji="1" lang="fr-FR" sz="1600" i="1" dirty="0">
              <a:solidFill>
                <a:srgbClr val="002060"/>
              </a:solidFill>
            </a:endParaRPr>
          </a:p>
          <a:p>
            <a:pPr marL="384048" lvl="1" indent="-182880" defTabSz="914400">
              <a:buClr>
                <a:schemeClr val="accent1"/>
              </a:buClr>
              <a:buFont typeface="Calibri" pitchFamily="34" charset="0"/>
              <a:buChar char="◦"/>
              <a:defRPr/>
            </a:pPr>
            <a:r>
              <a:rPr kumimoji="1" lang="fr-FR" sz="1600" i="1" dirty="0" err="1">
                <a:solidFill>
                  <a:srgbClr val="002060"/>
                </a:solidFill>
              </a:rPr>
              <a:t>Technical</a:t>
            </a:r>
            <a:r>
              <a:rPr kumimoji="1" lang="fr-FR" sz="1600" i="1" dirty="0">
                <a:solidFill>
                  <a:srgbClr val="002060"/>
                </a:solidFill>
              </a:rPr>
              <a:t> </a:t>
            </a:r>
            <a:r>
              <a:rPr kumimoji="1" lang="fr-FR" sz="1600" i="1" dirty="0" err="1">
                <a:solidFill>
                  <a:srgbClr val="002060"/>
                </a:solidFill>
              </a:rPr>
              <a:t>Wokshops</a:t>
            </a:r>
            <a:r>
              <a:rPr kumimoji="1" lang="fr-FR" sz="1600" i="1" dirty="0">
                <a:solidFill>
                  <a:srgbClr val="002060"/>
                </a:solidFill>
              </a:rPr>
              <a:t> &amp; </a:t>
            </a:r>
            <a:r>
              <a:rPr kumimoji="1" lang="fr-FR" sz="1600" i="1" dirty="0" err="1">
                <a:solidFill>
                  <a:srgbClr val="002060"/>
                </a:solidFill>
              </a:rPr>
              <a:t>Conferences</a:t>
            </a:r>
            <a:endParaRPr kumimoji="1" lang="fr-FR" sz="1600" i="1" dirty="0">
              <a:solidFill>
                <a:srgbClr val="002060"/>
              </a:solidFill>
            </a:endParaRPr>
          </a:p>
          <a:p>
            <a:pPr marL="384048" lvl="1" indent="-182880" defTabSz="914400">
              <a:buClr>
                <a:schemeClr val="accent1"/>
              </a:buClr>
              <a:buFont typeface="Calibri" pitchFamily="34" charset="0"/>
              <a:buChar char="◦"/>
              <a:defRPr/>
            </a:pPr>
            <a:r>
              <a:rPr kumimoji="1" lang="fr-FR" sz="1600" i="1" dirty="0">
                <a:solidFill>
                  <a:srgbClr val="002060"/>
                </a:solidFill>
              </a:rPr>
              <a:t>Education and Training</a:t>
            </a:r>
          </a:p>
        </p:txBody>
      </p:sp>
      <p:sp>
        <p:nvSpPr>
          <p:cNvPr id="11" name="Espace réservé du contenu 2"/>
          <p:cNvSpPr txBox="1">
            <a:spLocks/>
          </p:cNvSpPr>
          <p:nvPr/>
        </p:nvSpPr>
        <p:spPr bwMode="auto">
          <a:xfrm>
            <a:off x="623392" y="5102979"/>
            <a:ext cx="5628684" cy="1150380"/>
          </a:xfrm>
          <a:prstGeom prst="rect">
            <a:avLst/>
          </a:prstGeom>
          <a:noFill/>
          <a:ln w="9525">
            <a:noFill/>
            <a:miter lim="800000"/>
            <a:headEnd/>
            <a:tailEnd/>
          </a:ln>
          <a:effectLst/>
        </p:spPr>
        <p:txBody>
          <a:bodyPr/>
          <a:lstStyle>
            <a:defPPr>
              <a:defRPr lang="en-US"/>
            </a:defPPr>
            <a:lvl1pPr marL="342900" indent="-342900" eaLnBrk="0" hangingPunct="0">
              <a:lnSpc>
                <a:spcPct val="90000"/>
              </a:lnSpc>
              <a:spcBef>
                <a:spcPct val="20000"/>
              </a:spcBef>
              <a:spcAft>
                <a:spcPts val="200"/>
              </a:spcAft>
              <a:buClr>
                <a:schemeClr val="accent1"/>
              </a:buClr>
              <a:buSzPct val="100000"/>
              <a:buFontTx/>
              <a:buChar char="•"/>
              <a:defRPr kern="0">
                <a:solidFill>
                  <a:srgbClr val="002060"/>
                </a:solidFill>
              </a:defRPr>
            </a:lvl1pPr>
          </a:lstStyle>
          <a:p>
            <a:r>
              <a:rPr lang="en-US" dirty="0"/>
              <a:t>A platform driven by industry with a High Level Group with representatives from Chemical, Oil, Car, Energy, Transport, Food, Re-insurance, Construction, Manufacturing, Defense and EU-OSHA</a:t>
            </a:r>
          </a:p>
        </p:txBody>
      </p:sp>
      <p:grpSp>
        <p:nvGrpSpPr>
          <p:cNvPr id="12" name="Groupe 15"/>
          <p:cNvGrpSpPr>
            <a:grpSpLocks/>
          </p:cNvGrpSpPr>
          <p:nvPr/>
        </p:nvGrpSpPr>
        <p:grpSpPr bwMode="auto">
          <a:xfrm>
            <a:off x="686676" y="1170114"/>
            <a:ext cx="1880932" cy="2330894"/>
            <a:chOff x="7572396" y="577421"/>
            <a:chExt cx="1357322" cy="2118563"/>
          </a:xfrm>
        </p:grpSpPr>
        <p:pic>
          <p:nvPicPr>
            <p:cNvPr id="13" name="Picture 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05344" y="577421"/>
              <a:ext cx="1181498" cy="1780009"/>
            </a:xfrm>
            <a:prstGeom prst="rect">
              <a:avLst/>
            </a:prstGeom>
            <a:noFill/>
            <a:ln w="9525">
              <a:noFill/>
              <a:miter lim="800000"/>
              <a:headEnd/>
              <a:tailEnd/>
            </a:ln>
          </p:spPr>
        </p:pic>
        <p:sp>
          <p:nvSpPr>
            <p:cNvPr id="14" name="Text Box 9"/>
            <p:cNvSpPr txBox="1">
              <a:spLocks noChangeArrowheads="1"/>
            </p:cNvSpPr>
            <p:nvPr/>
          </p:nvSpPr>
          <p:spPr bwMode="auto">
            <a:xfrm>
              <a:off x="7572396" y="2357430"/>
              <a:ext cx="1357322" cy="338554"/>
            </a:xfrm>
            <a:prstGeom prst="rect">
              <a:avLst/>
            </a:prstGeom>
            <a:noFill/>
            <a:ln w="0">
              <a:noFill/>
              <a:miter lim="800000"/>
              <a:headEnd/>
              <a:tailEnd/>
            </a:ln>
          </p:spPr>
          <p:txBody>
            <a:bodyPr anchor="ctr">
              <a:spAutoFit/>
            </a:bodyPr>
            <a:lstStyle/>
            <a:p>
              <a:pPr algn="ctr" eaLnBrk="0" hangingPunct="0"/>
              <a:r>
                <a:rPr lang="en-US" sz="800">
                  <a:solidFill>
                    <a:schemeClr val="tx1"/>
                  </a:solidFill>
                </a:rPr>
                <a:t>Buncefield, 11 De. 2005 (UK)</a:t>
              </a:r>
              <a:endParaRPr lang="en-US"/>
            </a:p>
          </p:txBody>
        </p:sp>
      </p:grpSp>
      <p:sp>
        <p:nvSpPr>
          <p:cNvPr id="3" name="ZoneTexte 2"/>
          <p:cNvSpPr txBox="1"/>
          <p:nvPr/>
        </p:nvSpPr>
        <p:spPr>
          <a:xfrm flipH="1">
            <a:off x="6816080" y="876247"/>
            <a:ext cx="5130601" cy="527221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Arial" panose="020B0604020202020204" pitchFamily="34" charset="0"/>
              <a:buChar char="•"/>
            </a:pPr>
            <a:r>
              <a:rPr lang="fr-FR" dirty="0"/>
              <a:t>3 missions:</a:t>
            </a:r>
          </a:p>
          <a:p>
            <a:pPr marL="742950" lvl="2" indent="-285750">
              <a:lnSpc>
                <a:spcPct val="90000"/>
              </a:lnSpc>
              <a:buFont typeface="Arial" panose="020B0604020202020204" pitchFamily="34" charset="0"/>
              <a:buChar char="•"/>
              <a:defRPr/>
            </a:pPr>
            <a:r>
              <a:rPr lang="fr-FR" dirty="0" err="1"/>
              <a:t>Strategy</a:t>
            </a:r>
            <a:r>
              <a:rPr lang="fr-FR" dirty="0"/>
              <a:t> - </a:t>
            </a:r>
            <a:r>
              <a:rPr lang="fr-FR" dirty="0" err="1"/>
              <a:t>Programming</a:t>
            </a:r>
            <a:endParaRPr lang="fr-FR" dirty="0"/>
          </a:p>
          <a:p>
            <a:pPr marL="742950" lvl="2" indent="-285750">
              <a:lnSpc>
                <a:spcPct val="90000"/>
              </a:lnSpc>
              <a:buFont typeface="Arial" panose="020B0604020202020204" pitchFamily="34" charset="0"/>
              <a:buChar char="•"/>
              <a:defRPr/>
            </a:pPr>
            <a:r>
              <a:rPr lang="fr-FR" dirty="0" err="1"/>
              <a:t>Mobilizing</a:t>
            </a:r>
            <a:r>
              <a:rPr lang="fr-FR" dirty="0"/>
              <a:t> - </a:t>
            </a:r>
            <a:r>
              <a:rPr lang="fr-FR" dirty="0" err="1"/>
              <a:t>Brokerage</a:t>
            </a:r>
            <a:endParaRPr lang="fr-FR" dirty="0"/>
          </a:p>
          <a:p>
            <a:pPr marL="742950" lvl="2" indent="-285750">
              <a:lnSpc>
                <a:spcPct val="90000"/>
              </a:lnSpc>
              <a:buFont typeface="Arial" panose="020B0604020202020204" pitchFamily="34" charset="0"/>
              <a:buChar char="•"/>
              <a:defRPr/>
            </a:pPr>
            <a:r>
              <a:rPr lang="fr-FR" dirty="0" err="1"/>
              <a:t>Dissemination</a:t>
            </a:r>
            <a:endParaRPr lang="fr-FR"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12 projects (50 M€) </a:t>
            </a:r>
            <a:r>
              <a:rPr lang="en-US" b="1" dirty="0"/>
              <a:t>on safety issues</a:t>
            </a:r>
            <a:r>
              <a:rPr lang="en-US" dirty="0"/>
              <a:t> funded by the EC since FP7 in NMP:</a:t>
            </a:r>
          </a:p>
          <a:p>
            <a:pPr marL="742950" lvl="1" indent="-285750">
              <a:buFontTx/>
              <a:buChar char="-"/>
            </a:pPr>
            <a:r>
              <a:rPr lang="en-US" dirty="0"/>
              <a:t>Integrated risk management</a:t>
            </a:r>
          </a:p>
          <a:p>
            <a:pPr marL="742950" lvl="1" indent="-285750">
              <a:buFontTx/>
              <a:buChar char="-"/>
            </a:pPr>
            <a:r>
              <a:rPr lang="en-US" dirty="0"/>
              <a:t>Personal protective equipment</a:t>
            </a:r>
          </a:p>
          <a:p>
            <a:pPr marL="742950" lvl="1" indent="-285750">
              <a:buFontTx/>
              <a:buChar char="-"/>
            </a:pPr>
            <a:r>
              <a:rPr lang="en-US" dirty="0"/>
              <a:t>Organizational safety</a:t>
            </a:r>
          </a:p>
          <a:p>
            <a:pPr marL="742950" lvl="1" indent="-285750">
              <a:buFontTx/>
              <a:buChar char="-"/>
            </a:pPr>
            <a:r>
              <a:rPr lang="en-US" dirty="0"/>
              <a:t>Ageing of infrastructures &amp; industrial plants</a:t>
            </a:r>
          </a:p>
          <a:p>
            <a:pPr marL="742950" lvl="1" indent="-285750">
              <a:buFontTx/>
              <a:buChar char="-"/>
            </a:pPr>
            <a:r>
              <a:rPr lang="en-US" dirty="0"/>
              <a:t>ERANET SAF€RA</a:t>
            </a:r>
          </a:p>
          <a:p>
            <a:pPr marL="285750" indent="-285750">
              <a:buFont typeface="Arial" panose="020B0604020202020204" pitchFamily="34" charset="0"/>
              <a:buChar char="•"/>
            </a:pPr>
            <a:r>
              <a:rPr lang="en-US" dirty="0"/>
              <a:t>Other projects on </a:t>
            </a:r>
            <a:r>
              <a:rPr lang="en-US" dirty="0" err="1"/>
              <a:t>nanosafety</a:t>
            </a:r>
            <a:r>
              <a:rPr lang="en-US" dirty="0"/>
              <a:t>, energy, security…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Cross-ETP: cooperation with a large network of other ETPs, Associations and Institutions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Research programming evolution: </a:t>
            </a:r>
            <a:br>
              <a:rPr lang="en-US" dirty="0"/>
            </a:br>
            <a:r>
              <a:rPr lang="en-US" dirty="0"/>
              <a:t>bottom-up &gt; societal challenges &gt; end-user driven</a:t>
            </a:r>
            <a:endParaRPr lang="fr-FR" dirty="0"/>
          </a:p>
        </p:txBody>
      </p:sp>
    </p:spTree>
    <p:extLst>
      <p:ext uri="{BB962C8B-B14F-4D97-AF65-F5344CB8AC3E}">
        <p14:creationId xmlns:p14="http://schemas.microsoft.com/office/powerpoint/2010/main" val="126719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286603"/>
            <a:ext cx="10460280" cy="694125"/>
          </a:xfrm>
        </p:spPr>
        <p:txBody>
          <a:bodyPr/>
          <a:lstStyle/>
          <a:p>
            <a:r>
              <a:rPr lang="fr-FR" b="1" dirty="0" err="1"/>
              <a:t>Industrial</a:t>
            </a:r>
            <a:r>
              <a:rPr lang="fr-FR" b="1" dirty="0"/>
              <a:t> Safety &amp; Security in Horizon 2020</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6808452"/>
              </p:ext>
            </p:extLst>
          </p:nvPr>
        </p:nvGraphicFramePr>
        <p:xfrm>
          <a:off x="1097280" y="1367618"/>
          <a:ext cx="9463216" cy="4712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space réservé du pied de page 4"/>
          <p:cNvSpPr>
            <a:spLocks noGrp="1"/>
          </p:cNvSpPr>
          <p:nvPr>
            <p:ph type="ftr" sz="quarter" idx="11"/>
          </p:nvPr>
        </p:nvSpPr>
        <p:spPr>
          <a:xfrm>
            <a:off x="2846916" y="6459785"/>
            <a:ext cx="4822804" cy="365125"/>
          </a:xfrm>
        </p:spPr>
        <p:txBody>
          <a:bodyPr/>
          <a:lstStyle/>
          <a:p>
            <a:r>
              <a:rPr lang="fr-FR"/>
              <a:t>The cross-etp on industrial safety	www.industrialsafety-tp.org</a:t>
            </a:r>
            <a:endParaRPr lang="en-GB" dirty="0"/>
          </a:p>
        </p:txBody>
      </p:sp>
    </p:spTree>
    <p:extLst>
      <p:ext uri="{BB962C8B-B14F-4D97-AF65-F5344CB8AC3E}">
        <p14:creationId xmlns:p14="http://schemas.microsoft.com/office/powerpoint/2010/main" val="22321952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420" y="5396105"/>
            <a:ext cx="1533472" cy="8973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normAutofit fontScale="90000"/>
          </a:bodyPr>
          <a:lstStyle/>
          <a:p>
            <a:r>
              <a:rPr lang="en-US" dirty="0"/>
              <a:t>Achievements of ETPIS </a:t>
            </a:r>
            <a:br>
              <a:rPr lang="en-US" dirty="0"/>
            </a:br>
            <a:r>
              <a:rPr lang="en-US" dirty="0"/>
              <a:t>Projects – Network – Joint Programming</a:t>
            </a:r>
          </a:p>
        </p:txBody>
      </p:sp>
      <p:graphicFrame>
        <p:nvGraphicFramePr>
          <p:cNvPr id="4" name="Diagramme 3"/>
          <p:cNvGraphicFramePr/>
          <p:nvPr>
            <p:extLst/>
          </p:nvPr>
        </p:nvGraphicFramePr>
        <p:xfrm>
          <a:off x="3057743" y="101451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p:cNvSpPr txBox="1"/>
          <p:nvPr/>
        </p:nvSpPr>
        <p:spPr>
          <a:xfrm>
            <a:off x="1013688" y="2567620"/>
            <a:ext cx="3666456" cy="397031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12 projects funded by the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EC since FP7 in NMP</a:t>
            </a:r>
          </a:p>
          <a:p>
            <a:pPr marL="285750" indent="-285750">
              <a:buFontTx/>
              <a:buChar char="-"/>
            </a:pPr>
            <a:r>
              <a:rPr lang="en-US" dirty="0">
                <a:latin typeface="Arial" panose="020B0604020202020204" pitchFamily="34" charset="0"/>
                <a:cs typeface="Arial" panose="020B0604020202020204" pitchFamily="34" charset="0"/>
              </a:rPr>
              <a:t>Integrated risk</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management</a:t>
            </a:r>
          </a:p>
          <a:p>
            <a:pPr marL="285750" indent="-285750">
              <a:buFontTx/>
              <a:buChar char="-"/>
            </a:pPr>
            <a:r>
              <a:rPr lang="en-US" dirty="0">
                <a:latin typeface="Arial" panose="020B0604020202020204" pitchFamily="34" charset="0"/>
                <a:cs typeface="Arial" panose="020B0604020202020204" pitchFamily="34" charset="0"/>
              </a:rPr>
              <a:t>Personal protective</a:t>
            </a:r>
            <a:br>
              <a:rPr lang="en-US" dirty="0">
                <a:latin typeface="Arial" panose="020B0604020202020204" pitchFamily="34" charset="0"/>
                <a:cs typeface="Arial" panose="020B0604020202020204" pitchFamily="34" charset="0"/>
              </a:rPr>
            </a:br>
            <a:r>
              <a:rPr lang="en-US" dirty="0" err="1">
                <a:latin typeface="Arial" panose="020B0604020202020204" pitchFamily="34" charset="0"/>
                <a:cs typeface="Arial" panose="020B0604020202020204" pitchFamily="34" charset="0"/>
              </a:rPr>
              <a:t>equipments</a:t>
            </a:r>
            <a:endParaRPr lang="en-US" dirty="0">
              <a:latin typeface="Arial" panose="020B0604020202020204" pitchFamily="34" charset="0"/>
              <a:cs typeface="Arial" panose="020B0604020202020204" pitchFamily="34" charset="0"/>
            </a:endParaRPr>
          </a:p>
          <a:p>
            <a:pPr marL="285750" indent="-285750">
              <a:buFontTx/>
              <a:buChar char="-"/>
            </a:pPr>
            <a:r>
              <a:rPr lang="en-US" dirty="0">
                <a:latin typeface="Arial" panose="020B0604020202020204" pitchFamily="34" charset="0"/>
                <a:cs typeface="Arial" panose="020B0604020202020204" pitchFamily="34" charset="0"/>
              </a:rPr>
              <a:t>Organizational safety</a:t>
            </a:r>
          </a:p>
          <a:p>
            <a:pPr marL="285750" indent="-285750">
              <a:buFontTx/>
              <a:buChar char="-"/>
            </a:pPr>
            <a:r>
              <a:rPr lang="en-US" dirty="0">
                <a:latin typeface="Arial" panose="020B0604020202020204" pitchFamily="34" charset="0"/>
                <a:cs typeface="Arial" panose="020B0604020202020204" pitchFamily="34" charset="0"/>
              </a:rPr>
              <a:t>Ageing of infrastructures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and industrial plants</a:t>
            </a:r>
          </a:p>
          <a:p>
            <a:pPr marL="285750" indent="-285750">
              <a:buFontTx/>
              <a:buChar char="-"/>
            </a:pPr>
            <a:r>
              <a:rPr lang="en-US" dirty="0">
                <a:latin typeface="Arial" panose="020B0604020202020204" pitchFamily="34" charset="0"/>
                <a:cs typeface="Arial" panose="020B0604020202020204" pitchFamily="34" charset="0"/>
              </a:rPr>
              <a:t>ERANET SAF€RA</a:t>
            </a:r>
          </a:p>
          <a:p>
            <a:r>
              <a:rPr lang="en-US" dirty="0">
                <a:latin typeface="Arial" panose="020B0604020202020204" pitchFamily="34" charset="0"/>
                <a:cs typeface="Arial" panose="020B0604020202020204" pitchFamily="34" charset="0"/>
              </a:rPr>
              <a:t>More projects funded in other parts of the EC Work</a:t>
            </a:r>
            <a:br>
              <a:rPr lang="en-US" dirty="0">
                <a:latin typeface="Arial" panose="020B0604020202020204" pitchFamily="34" charset="0"/>
                <a:cs typeface="Arial" panose="020B0604020202020204" pitchFamily="34" charset="0"/>
              </a:rPr>
            </a:br>
            <a:r>
              <a:rPr lang="en-US" dirty="0" err="1">
                <a:latin typeface="Arial" panose="020B0604020202020204" pitchFamily="34" charset="0"/>
                <a:cs typeface="Arial" panose="020B0604020202020204" pitchFamily="34" charset="0"/>
              </a:rPr>
              <a:t>Programme</a:t>
            </a:r>
            <a:endParaRPr lang="en-US" dirty="0">
              <a:latin typeface="Arial" panose="020B0604020202020204" pitchFamily="34" charset="0"/>
              <a:cs typeface="Arial" panose="020B0604020202020204" pitchFamily="34" charset="0"/>
            </a:endParaRPr>
          </a:p>
          <a:p>
            <a:pPr marL="285750" indent="-285750">
              <a:buFontTx/>
              <a:buChar char="-"/>
            </a:pPr>
            <a:endParaRPr lang="en-US" dirty="0">
              <a:latin typeface="Arial" panose="020B0604020202020204" pitchFamily="34" charset="0"/>
              <a:cs typeface="Arial" panose="020B0604020202020204" pitchFamily="34" charset="0"/>
            </a:endParaRPr>
          </a:p>
        </p:txBody>
      </p:sp>
      <p:sp>
        <p:nvSpPr>
          <p:cNvPr id="5" name="ZoneTexte 4"/>
          <p:cNvSpPr txBox="1"/>
          <p:nvPr/>
        </p:nvSpPr>
        <p:spPr>
          <a:xfrm>
            <a:off x="7824192" y="1461895"/>
            <a:ext cx="3718622"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About 800 registered stakeholders</a:t>
            </a:r>
          </a:p>
          <a:p>
            <a:r>
              <a:rPr lang="en-US" dirty="0">
                <a:latin typeface="Arial" panose="020B0604020202020204" pitchFamily="34" charset="0"/>
                <a:cs typeface="Arial" panose="020B0604020202020204" pitchFamily="34" charset="0"/>
              </a:rPr>
              <a:t>50 active institutions/companies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Partner associations (industry, scholarship, scientific, clusters…)</a:t>
            </a:r>
          </a:p>
        </p:txBody>
      </p:sp>
      <p:sp>
        <p:nvSpPr>
          <p:cNvPr id="6" name="ZoneTexte 5"/>
          <p:cNvSpPr txBox="1"/>
          <p:nvPr/>
        </p:nvSpPr>
        <p:spPr>
          <a:xfrm>
            <a:off x="3935760" y="5078510"/>
            <a:ext cx="4801379" cy="1200329"/>
          </a:xfrm>
          <a:prstGeom prst="rect">
            <a:avLst/>
          </a:prstGeom>
          <a:noFill/>
        </p:spPr>
        <p:txBody>
          <a:bodyPr wrap="none" rtlCol="0">
            <a:spAutoFit/>
          </a:bodyPr>
          <a:lstStyle/>
          <a:p>
            <a:pPr algn="ctr"/>
            <a:r>
              <a:rPr lang="en-US" dirty="0">
                <a:latin typeface="Arial" panose="020B0604020202020204" pitchFamily="34" charset="0"/>
                <a:cs typeface="Arial" panose="020B0604020202020204" pitchFamily="34" charset="0"/>
              </a:rPr>
              <a:t>SRA 2006 </a:t>
            </a:r>
          </a:p>
          <a:p>
            <a:pPr algn="ctr"/>
            <a:r>
              <a:rPr lang="en-US" dirty="0">
                <a:latin typeface="Arial" panose="020B0604020202020204" pitchFamily="34" charset="0"/>
                <a:cs typeface="Arial" panose="020B0604020202020204" pitchFamily="34" charset="0"/>
              </a:rPr>
              <a:t>HLG priorities</a:t>
            </a:r>
          </a:p>
          <a:p>
            <a:pPr algn="ctr"/>
            <a:r>
              <a:rPr lang="en-US" dirty="0" err="1">
                <a:latin typeface="Arial" panose="020B0604020202020204" pitchFamily="34" charset="0"/>
                <a:cs typeface="Arial" panose="020B0604020202020204" pitchFamily="34" charset="0"/>
              </a:rPr>
              <a:t>SafeFuture</a:t>
            </a:r>
            <a:r>
              <a:rPr lang="en-US" dirty="0">
                <a:latin typeface="Arial" panose="020B0604020202020204" pitchFamily="34" charset="0"/>
                <a:cs typeface="Arial" panose="020B0604020202020204" pitchFamily="34" charset="0"/>
              </a:rPr>
              <a:t> (consultation of the members)</a:t>
            </a:r>
          </a:p>
          <a:p>
            <a:pPr algn="ctr"/>
            <a:r>
              <a:rPr lang="en-US" dirty="0">
                <a:latin typeface="Arial" panose="020B0604020202020204" pitchFamily="34" charset="0"/>
                <a:cs typeface="Arial" panose="020B0604020202020204" pitchFamily="34" charset="0"/>
              </a:rPr>
              <a:t>SAF€RA Research Programming (ERA-NET)</a:t>
            </a:r>
          </a:p>
        </p:txBody>
      </p:sp>
      <p:pic>
        <p:nvPicPr>
          <p:cNvPr id="8" name="Picture 4" descr="Afficher l'image d'orig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7328" y="3244080"/>
            <a:ext cx="1086643" cy="89401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esrahomepage.org/images/logo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27053" y="3482525"/>
            <a:ext cx="1383798" cy="599283"/>
          </a:xfrm>
          <a:prstGeom prst="rect">
            <a:avLst/>
          </a:prstGeom>
          <a:noFill/>
          <a:extLst>
            <a:ext uri="{909E8E84-426E-40DD-AFC4-6F175D3DCCD1}">
              <a14:hiddenFill xmlns:a14="http://schemas.microsoft.com/office/drawing/2010/main">
                <a:solidFill>
                  <a:srgbClr val="FFFFFF"/>
                </a:solidFill>
              </a14:hiddenFill>
            </a:ext>
          </a:extLst>
        </p:spPr>
      </p:pic>
      <p:pic>
        <p:nvPicPr>
          <p:cNvPr id="10" name="Bild 2" descr="111004_EU-OSHA_PPT_Corporate logo.png"/>
          <p:cNvPicPr>
            <a:picLocks noChangeAspect="1"/>
          </p:cNvPicPr>
          <p:nvPr/>
        </p:nvPicPr>
        <p:blipFill>
          <a:blip r:embed="rId10" cstate="print"/>
          <a:srcRect/>
          <a:stretch>
            <a:fillRect/>
          </a:stretch>
        </p:blipFill>
        <p:spPr bwMode="auto">
          <a:xfrm>
            <a:off x="9697820" y="4291280"/>
            <a:ext cx="1058008" cy="668215"/>
          </a:xfrm>
          <a:prstGeom prst="rect">
            <a:avLst/>
          </a:prstGeom>
          <a:noFill/>
          <a:ln w="9525">
            <a:noFill/>
            <a:miter lim="800000"/>
            <a:headEnd/>
            <a:tailEnd/>
          </a:ln>
        </p:spPr>
      </p:pic>
      <p:pic>
        <p:nvPicPr>
          <p:cNvPr id="11" name="Picture 4" descr="Afficher l'image d'origin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43472" y="1376903"/>
            <a:ext cx="2010103" cy="1124572"/>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 11" descr="http://www.epsc.org/images/logo.gif"/>
          <p:cNvPicPr/>
          <p:nvPr/>
        </p:nvPicPr>
        <p:blipFill>
          <a:blip r:embed="rId12">
            <a:extLst>
              <a:ext uri="{28A0092B-C50C-407E-A947-70E740481C1C}">
                <a14:useLocalDpi xmlns:a14="http://schemas.microsoft.com/office/drawing/2010/main" val="0"/>
              </a:ext>
            </a:extLst>
          </a:blip>
          <a:srcRect/>
          <a:stretch>
            <a:fillRect/>
          </a:stretch>
        </p:blipFill>
        <p:spPr bwMode="auto">
          <a:xfrm>
            <a:off x="8215529" y="4296677"/>
            <a:ext cx="1137595" cy="504427"/>
          </a:xfrm>
          <a:prstGeom prst="rect">
            <a:avLst/>
          </a:prstGeom>
          <a:noFill/>
          <a:ln>
            <a:noFill/>
          </a:ln>
        </p:spPr>
      </p:pic>
      <p:sp>
        <p:nvSpPr>
          <p:cNvPr id="13" name="Espace réservé du pied de page 4"/>
          <p:cNvSpPr>
            <a:spLocks noGrp="1"/>
          </p:cNvSpPr>
          <p:nvPr>
            <p:ph type="ftr" sz="quarter" idx="11"/>
          </p:nvPr>
        </p:nvSpPr>
        <p:spPr>
          <a:xfrm>
            <a:off x="2846916" y="6459785"/>
            <a:ext cx="4822804" cy="365125"/>
          </a:xfrm>
        </p:spPr>
        <p:txBody>
          <a:bodyPr/>
          <a:lstStyle/>
          <a:p>
            <a:r>
              <a:rPr lang="fr-FR"/>
              <a:t>The cross-etp on industrial safety	www.industrialsafety-tp.org</a:t>
            </a:r>
            <a:endParaRPr lang="en-GB" dirty="0"/>
          </a:p>
        </p:txBody>
      </p:sp>
      <p:pic>
        <p:nvPicPr>
          <p:cNvPr id="16" name="Image 15">
            <a:extLst>
              <a:ext uri="{FF2B5EF4-FFF2-40B4-BE49-F238E27FC236}">
                <a16:creationId xmlns:a16="http://schemas.microsoft.com/office/drawing/2014/main" id="{4A9E6895-889B-4770-BB50-8E4BDCCF759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849399" y="4081808"/>
            <a:ext cx="996702" cy="996702"/>
          </a:xfrm>
          <a:prstGeom prst="rect">
            <a:avLst/>
          </a:prstGeom>
        </p:spPr>
      </p:pic>
    </p:spTree>
    <p:extLst>
      <p:ext uri="{BB962C8B-B14F-4D97-AF65-F5344CB8AC3E}">
        <p14:creationId xmlns:p14="http://schemas.microsoft.com/office/powerpoint/2010/main" val="8958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1BC74-C4C4-414D-8EF9-604459736AAF}"/>
              </a:ext>
            </a:extLst>
          </p:cNvPr>
          <p:cNvSpPr>
            <a:spLocks noGrp="1"/>
          </p:cNvSpPr>
          <p:nvPr>
            <p:ph type="ctrTitle"/>
          </p:nvPr>
        </p:nvSpPr>
        <p:spPr>
          <a:xfrm>
            <a:off x="1097280" y="1916832"/>
            <a:ext cx="10058400" cy="4032448"/>
          </a:xfrm>
        </p:spPr>
        <p:txBody>
          <a:bodyPr>
            <a:normAutofit/>
          </a:bodyPr>
          <a:lstStyle/>
          <a:p>
            <a:r>
              <a:rPr lang="en-US" sz="5900" b="1" dirty="0">
                <a:latin typeface="Arial Black" panose="020B0A04020102020204" pitchFamily="34" charset="0"/>
              </a:rPr>
              <a:t>Part II</a:t>
            </a:r>
            <a:br>
              <a:rPr lang="en-US" sz="5900" b="1" dirty="0">
                <a:latin typeface="Arial Black" panose="020B0A04020102020204" pitchFamily="34" charset="0"/>
              </a:rPr>
            </a:br>
            <a:r>
              <a:rPr lang="en-US" sz="5900" b="1" dirty="0">
                <a:latin typeface="Arial Black" panose="020B0A04020102020204" pitchFamily="34" charset="0"/>
              </a:rPr>
              <a:t>Investment in research on industrial safety over the last 10 years in relation with ETPIS</a:t>
            </a:r>
          </a:p>
        </p:txBody>
      </p:sp>
      <p:sp>
        <p:nvSpPr>
          <p:cNvPr id="4" name="Espace réservé de la date 3">
            <a:extLst>
              <a:ext uri="{FF2B5EF4-FFF2-40B4-BE49-F238E27FC236}">
                <a16:creationId xmlns:a16="http://schemas.microsoft.com/office/drawing/2014/main" id="{C560DAF7-2AA0-4903-896C-EF3A60B3B820}"/>
              </a:ext>
            </a:extLst>
          </p:cNvPr>
          <p:cNvSpPr>
            <a:spLocks noGrp="1"/>
          </p:cNvSpPr>
          <p:nvPr>
            <p:ph type="dt" sz="half" idx="10"/>
          </p:nvPr>
        </p:nvSpPr>
        <p:spPr/>
        <p:txBody>
          <a:bodyPr/>
          <a:lstStyle/>
          <a:p>
            <a:fld id="{CA2CF9B6-792B-452B-A4C3-87D20B2DE33D}" type="datetime4">
              <a:rPr lang="en-US" smtClean="0"/>
              <a:t>February 26, 2018</a:t>
            </a:fld>
            <a:endParaRPr lang="en-US" dirty="0"/>
          </a:p>
        </p:txBody>
      </p:sp>
      <p:sp>
        <p:nvSpPr>
          <p:cNvPr id="5" name="Espace réservé du pied de page 4">
            <a:extLst>
              <a:ext uri="{FF2B5EF4-FFF2-40B4-BE49-F238E27FC236}">
                <a16:creationId xmlns:a16="http://schemas.microsoft.com/office/drawing/2014/main" id="{64855347-A6C8-4E1C-A692-0BB3164F6F84}"/>
              </a:ext>
            </a:extLst>
          </p:cNvPr>
          <p:cNvSpPr>
            <a:spLocks noGrp="1"/>
          </p:cNvSpPr>
          <p:nvPr>
            <p:ph type="ftr" sz="quarter" idx="11"/>
          </p:nvPr>
        </p:nvSpPr>
        <p:spPr/>
        <p:txBody>
          <a:bodyPr/>
          <a:lstStyle/>
          <a:p>
            <a:r>
              <a:rPr lang="fr-FR"/>
              <a:t>The cross-etp on industrial safety	www.industrialsafety-tp.org</a:t>
            </a:r>
            <a:endParaRPr lang="en-GB" dirty="0"/>
          </a:p>
        </p:txBody>
      </p:sp>
      <p:sp>
        <p:nvSpPr>
          <p:cNvPr id="6" name="Espace réservé du numéro de diapositive 5">
            <a:extLst>
              <a:ext uri="{FF2B5EF4-FFF2-40B4-BE49-F238E27FC236}">
                <a16:creationId xmlns:a16="http://schemas.microsoft.com/office/drawing/2014/main" id="{F01EC447-0EFB-4FF3-B217-1C847EF7F641}"/>
              </a:ext>
            </a:extLst>
          </p:cNvPr>
          <p:cNvSpPr>
            <a:spLocks noGrp="1"/>
          </p:cNvSpPr>
          <p:nvPr>
            <p:ph type="sldNum" sz="quarter" idx="12"/>
          </p:nvPr>
        </p:nvSpPr>
        <p:spPr/>
        <p:txBody>
          <a:bodyPr/>
          <a:lstStyle/>
          <a:p>
            <a:fld id="{2A013F82-EE5E-44EE-A61D-E31C6657F26F}" type="slidenum">
              <a:rPr lang="en-GB" smtClean="0"/>
              <a:t>7</a:t>
            </a:fld>
            <a:endParaRPr lang="en-GB" dirty="0"/>
          </a:p>
        </p:txBody>
      </p:sp>
    </p:spTree>
    <p:extLst>
      <p:ext uri="{BB962C8B-B14F-4D97-AF65-F5344CB8AC3E}">
        <p14:creationId xmlns:p14="http://schemas.microsoft.com/office/powerpoint/2010/main" val="136471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b="1" dirty="0">
                <a:solidFill>
                  <a:schemeClr val="tx1"/>
                </a:solidFill>
              </a:rPr>
              <a:t>Evolution of research programming in industrial safety</a:t>
            </a:r>
          </a:p>
        </p:txBody>
      </p:sp>
      <p:sp>
        <p:nvSpPr>
          <p:cNvPr id="3" name="Espace réservé du contenu 2"/>
          <p:cNvSpPr>
            <a:spLocks noGrp="1"/>
          </p:cNvSpPr>
          <p:nvPr>
            <p:ph idx="1"/>
          </p:nvPr>
        </p:nvSpPr>
        <p:spPr>
          <a:xfrm>
            <a:off x="693019" y="1111722"/>
            <a:ext cx="10803581" cy="4757372"/>
          </a:xfrm>
        </p:spPr>
        <p:txBody>
          <a:bodyPr>
            <a:normAutofit/>
          </a:bodyPr>
          <a:lstStyle/>
          <a:p>
            <a:r>
              <a:rPr lang="en-US" sz="2400" b="1" dirty="0">
                <a:solidFill>
                  <a:schemeClr val="tx1"/>
                </a:solidFill>
              </a:rPr>
              <a:t>SRA 2006: </a:t>
            </a:r>
            <a:r>
              <a:rPr lang="en-US" sz="2400" dirty="0">
                <a:solidFill>
                  <a:schemeClr val="tx1"/>
                </a:solidFill>
              </a:rPr>
              <a:t>a bottom up &amp; </a:t>
            </a:r>
            <a:br>
              <a:rPr lang="en-US" sz="2400" dirty="0">
                <a:solidFill>
                  <a:schemeClr val="tx1"/>
                </a:solidFill>
              </a:rPr>
            </a:br>
            <a:r>
              <a:rPr lang="en-US" sz="2400" dirty="0">
                <a:solidFill>
                  <a:schemeClr val="tx1"/>
                </a:solidFill>
              </a:rPr>
              <a:t>thematic approach</a:t>
            </a:r>
          </a:p>
          <a:p>
            <a:endParaRPr lang="en-US" sz="1600" dirty="0">
              <a:solidFill>
                <a:schemeClr val="tx1"/>
              </a:solidFill>
            </a:endParaRPr>
          </a:p>
          <a:p>
            <a:r>
              <a:rPr lang="en-US" sz="2400" b="1" dirty="0" err="1">
                <a:solidFill>
                  <a:schemeClr val="tx1"/>
                </a:solidFill>
              </a:rPr>
              <a:t>Safe</a:t>
            </a:r>
            <a:r>
              <a:rPr lang="en-US" sz="2400" b="1" i="1" dirty="0" err="1">
                <a:solidFill>
                  <a:schemeClr val="tx1"/>
                </a:solidFill>
              </a:rPr>
              <a:t>Future</a:t>
            </a:r>
            <a:r>
              <a:rPr lang="en-US" sz="2400" b="1" dirty="0">
                <a:solidFill>
                  <a:schemeClr val="tx1"/>
                </a:solidFill>
              </a:rPr>
              <a:t> 2010 – 2020 (FP 7) </a:t>
            </a:r>
            <a:br>
              <a:rPr lang="en-US" sz="2400" b="1" dirty="0">
                <a:solidFill>
                  <a:schemeClr val="tx1"/>
                </a:solidFill>
              </a:rPr>
            </a:br>
            <a:r>
              <a:rPr lang="en-US" sz="2400" dirty="0">
                <a:solidFill>
                  <a:schemeClr val="tx1"/>
                </a:solidFill>
              </a:rPr>
              <a:t>based on the Grand Challenges</a:t>
            </a:r>
          </a:p>
          <a:p>
            <a:pPr lvl="1"/>
            <a:r>
              <a:rPr lang="en-US" sz="2000" dirty="0">
                <a:solidFill>
                  <a:schemeClr val="tx1"/>
                </a:solidFill>
              </a:rPr>
              <a:t>Safe Energy</a:t>
            </a:r>
          </a:p>
          <a:p>
            <a:pPr lvl="1"/>
            <a:r>
              <a:rPr lang="en-US" sz="2000" dirty="0">
                <a:solidFill>
                  <a:schemeClr val="tx1"/>
                </a:solidFill>
              </a:rPr>
              <a:t>Safe Infrastructures</a:t>
            </a:r>
          </a:p>
          <a:p>
            <a:pPr lvl="1"/>
            <a:r>
              <a:rPr lang="en-US" sz="2000" dirty="0">
                <a:solidFill>
                  <a:schemeClr val="tx1"/>
                </a:solidFill>
              </a:rPr>
              <a:t>Safe Production &amp; Products</a:t>
            </a:r>
          </a:p>
          <a:p>
            <a:pPr lvl="1"/>
            <a:r>
              <a:rPr lang="en-US" sz="2000" dirty="0">
                <a:solidFill>
                  <a:schemeClr val="tx1"/>
                </a:solidFill>
              </a:rPr>
              <a:t>Cross cutting issues</a:t>
            </a:r>
          </a:p>
          <a:p>
            <a:pPr marL="0" indent="0">
              <a:buNone/>
            </a:pPr>
            <a:endParaRPr lang="en-US" dirty="0">
              <a:solidFill>
                <a:schemeClr val="tx1"/>
              </a:solidFill>
            </a:endParaRPr>
          </a:p>
        </p:txBody>
      </p:sp>
      <p:pic>
        <p:nvPicPr>
          <p:cNvPr id="5" name="Objet 3"/>
          <p:cNvPicPr>
            <a:picLocks noChangeArrowheads="1"/>
          </p:cNvPicPr>
          <p:nvPr/>
        </p:nvPicPr>
        <p:blipFill>
          <a:blip r:embed="rId2" cstate="screen">
            <a:extLst>
              <a:ext uri="{28A0092B-C50C-407E-A947-70E740481C1C}">
                <a14:useLocalDpi xmlns:a14="http://schemas.microsoft.com/office/drawing/2010/main"/>
              </a:ext>
            </a:extLst>
          </a:blip>
          <a:srcRect b="-189"/>
          <a:stretch>
            <a:fillRect/>
          </a:stretch>
        </p:blipFill>
        <p:spPr bwMode="auto">
          <a:xfrm>
            <a:off x="5485122" y="873505"/>
            <a:ext cx="5616624" cy="348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rucycltheearth.png"/>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6038" y="4712123"/>
            <a:ext cx="1769132" cy="1409065"/>
          </a:xfrm>
          <a:prstGeom prst="rect">
            <a:avLst/>
          </a:prstGeom>
          <a:noFill/>
          <a:ln w="9525">
            <a:noFill/>
            <a:miter lim="800000"/>
            <a:headEnd/>
            <a:tailEnd/>
          </a:ln>
        </p:spPr>
      </p:pic>
      <p:sp>
        <p:nvSpPr>
          <p:cNvPr id="4" name="ZoneTexte 3"/>
          <p:cNvSpPr txBox="1"/>
          <p:nvPr/>
        </p:nvSpPr>
        <p:spPr>
          <a:xfrm>
            <a:off x="2068551" y="4869160"/>
            <a:ext cx="3096568" cy="646331"/>
          </a:xfrm>
          <a:prstGeom prst="rect">
            <a:avLst/>
          </a:prstGeom>
          <a:noFill/>
        </p:spPr>
        <p:txBody>
          <a:bodyPr wrap="square" rtlCol="0">
            <a:spAutoFit/>
          </a:bodyPr>
          <a:lstStyle/>
          <a:p>
            <a:r>
              <a:rPr lang="en-US" b="1" i="1" dirty="0">
                <a:solidFill>
                  <a:srgbClr val="000099"/>
                </a:solidFill>
                <a:latin typeface="Arial" panose="020B0604020202020204" pitchFamily="34" charset="0"/>
                <a:cs typeface="Arial" panose="020B0604020202020204" pitchFamily="34" charset="0"/>
              </a:rPr>
              <a:t>“Safety for  a sustainable and competitive future”</a:t>
            </a:r>
          </a:p>
        </p:txBody>
      </p:sp>
      <p:sp>
        <p:nvSpPr>
          <p:cNvPr id="6" name="ZoneTexte 5">
            <a:extLst>
              <a:ext uri="{FF2B5EF4-FFF2-40B4-BE49-F238E27FC236}">
                <a16:creationId xmlns:a16="http://schemas.microsoft.com/office/drawing/2014/main" id="{FA72C17D-5613-4572-93B4-05384B022916}"/>
              </a:ext>
            </a:extLst>
          </p:cNvPr>
          <p:cNvSpPr txBox="1"/>
          <p:nvPr/>
        </p:nvSpPr>
        <p:spPr>
          <a:xfrm>
            <a:off x="6023992" y="4486043"/>
            <a:ext cx="5792611" cy="2246769"/>
          </a:xfrm>
          <a:prstGeom prst="rect">
            <a:avLst/>
          </a:prstGeom>
          <a:noFill/>
        </p:spPr>
        <p:txBody>
          <a:bodyPr wrap="none" rtlCol="0">
            <a:spAutoFit/>
          </a:bodyPr>
          <a:lstStyle/>
          <a:p>
            <a:r>
              <a:rPr lang="en-US" sz="2400" b="1" dirty="0"/>
              <a:t>Horizon 2020: Safety as a cross-cutting issue</a:t>
            </a:r>
          </a:p>
          <a:p>
            <a:pPr marL="384048" lvl="1" indent="-182880" defTabSz="914400">
              <a:lnSpc>
                <a:spcPct val="90000"/>
              </a:lnSpc>
              <a:spcBef>
                <a:spcPts val="200"/>
              </a:spcBef>
              <a:spcAft>
                <a:spcPts val="400"/>
              </a:spcAft>
              <a:buClr>
                <a:schemeClr val="accent1"/>
              </a:buClr>
              <a:buFont typeface="Calibri" pitchFamily="34" charset="0"/>
              <a:buChar char="◦"/>
            </a:pPr>
            <a:r>
              <a:rPr lang="en-US" sz="2000" dirty="0"/>
              <a:t>Industrial Technologies (NMBP &amp; LEIT)</a:t>
            </a:r>
          </a:p>
          <a:p>
            <a:pPr marL="384048" lvl="1" indent="-182880" defTabSz="914400">
              <a:lnSpc>
                <a:spcPct val="90000"/>
              </a:lnSpc>
              <a:spcBef>
                <a:spcPts val="200"/>
              </a:spcBef>
              <a:spcAft>
                <a:spcPts val="400"/>
              </a:spcAft>
              <a:buClr>
                <a:schemeClr val="accent1"/>
              </a:buClr>
              <a:buFont typeface="Calibri" pitchFamily="34" charset="0"/>
              <a:buChar char="◦"/>
            </a:pPr>
            <a:r>
              <a:rPr lang="en-US" sz="2000" dirty="0"/>
              <a:t>Energy</a:t>
            </a:r>
          </a:p>
          <a:p>
            <a:pPr marL="384048" lvl="1" indent="-182880" defTabSz="914400">
              <a:lnSpc>
                <a:spcPct val="90000"/>
              </a:lnSpc>
              <a:spcBef>
                <a:spcPts val="200"/>
              </a:spcBef>
              <a:spcAft>
                <a:spcPts val="400"/>
              </a:spcAft>
              <a:buClr>
                <a:schemeClr val="accent1"/>
              </a:buClr>
              <a:buFont typeface="Calibri" pitchFamily="34" charset="0"/>
              <a:buChar char="◦"/>
            </a:pPr>
            <a:r>
              <a:rPr lang="en-US" sz="2000" dirty="0"/>
              <a:t>Environment</a:t>
            </a:r>
          </a:p>
          <a:p>
            <a:pPr marL="384048" lvl="1" indent="-182880" defTabSz="914400">
              <a:lnSpc>
                <a:spcPct val="90000"/>
              </a:lnSpc>
              <a:spcBef>
                <a:spcPts val="200"/>
              </a:spcBef>
              <a:spcAft>
                <a:spcPts val="400"/>
              </a:spcAft>
              <a:buClr>
                <a:schemeClr val="accent1"/>
              </a:buClr>
              <a:buFont typeface="Calibri" pitchFamily="34" charset="0"/>
              <a:buChar char="◦"/>
            </a:pPr>
            <a:r>
              <a:rPr lang="en-US" sz="2000" dirty="0"/>
              <a:t>Secure Societies</a:t>
            </a:r>
          </a:p>
          <a:p>
            <a:endParaRPr lang="en-US" sz="2400" dirty="0"/>
          </a:p>
        </p:txBody>
      </p:sp>
      <p:sp>
        <p:nvSpPr>
          <p:cNvPr id="8" name="Heptagone 7">
            <a:extLst>
              <a:ext uri="{FF2B5EF4-FFF2-40B4-BE49-F238E27FC236}">
                <a16:creationId xmlns:a16="http://schemas.microsoft.com/office/drawing/2014/main" id="{6223C046-ADEC-48A3-90D1-D0D9F06FA3DD}"/>
              </a:ext>
            </a:extLst>
          </p:cNvPr>
          <p:cNvSpPr/>
          <p:nvPr/>
        </p:nvSpPr>
        <p:spPr>
          <a:xfrm>
            <a:off x="116955" y="1111722"/>
            <a:ext cx="501675" cy="43204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a:t>
            </a:r>
            <a:endParaRPr lang="en-US" dirty="0"/>
          </a:p>
        </p:txBody>
      </p:sp>
      <p:sp>
        <p:nvSpPr>
          <p:cNvPr id="9" name="Heptagone 8">
            <a:extLst>
              <a:ext uri="{FF2B5EF4-FFF2-40B4-BE49-F238E27FC236}">
                <a16:creationId xmlns:a16="http://schemas.microsoft.com/office/drawing/2014/main" id="{35F2F86B-ED94-4A67-8AC4-776D571A1BC6}"/>
              </a:ext>
            </a:extLst>
          </p:cNvPr>
          <p:cNvSpPr/>
          <p:nvPr/>
        </p:nvSpPr>
        <p:spPr>
          <a:xfrm>
            <a:off x="116955" y="2780928"/>
            <a:ext cx="501675" cy="43204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2</a:t>
            </a:r>
            <a:endParaRPr lang="en-US" dirty="0"/>
          </a:p>
        </p:txBody>
      </p:sp>
      <p:sp>
        <p:nvSpPr>
          <p:cNvPr id="10" name="Heptagone 9">
            <a:extLst>
              <a:ext uri="{FF2B5EF4-FFF2-40B4-BE49-F238E27FC236}">
                <a16:creationId xmlns:a16="http://schemas.microsoft.com/office/drawing/2014/main" id="{EFB664CA-1033-458C-B66C-893C4A2D9DB8}"/>
              </a:ext>
            </a:extLst>
          </p:cNvPr>
          <p:cNvSpPr/>
          <p:nvPr/>
        </p:nvSpPr>
        <p:spPr>
          <a:xfrm>
            <a:off x="5485122" y="4496099"/>
            <a:ext cx="501675" cy="432048"/>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3</a:t>
            </a:r>
            <a:endParaRPr lang="en-US" dirty="0"/>
          </a:p>
        </p:txBody>
      </p:sp>
    </p:spTree>
    <p:extLst>
      <p:ext uri="{BB962C8B-B14F-4D97-AF65-F5344CB8AC3E}">
        <p14:creationId xmlns:p14="http://schemas.microsoft.com/office/powerpoint/2010/main" val="12675585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0615" y="188640"/>
            <a:ext cx="10058400" cy="694125"/>
          </a:xfrm>
        </p:spPr>
        <p:txBody>
          <a:bodyPr/>
          <a:lstStyle/>
          <a:p>
            <a:r>
              <a:rPr lang="en-US" dirty="0"/>
              <a:t>EC Industrial Safety WS, September 2014</a:t>
            </a:r>
          </a:p>
        </p:txBody>
      </p:sp>
      <p:sp>
        <p:nvSpPr>
          <p:cNvPr id="3" name="Espace réservé du contenu 2"/>
          <p:cNvSpPr>
            <a:spLocks noGrp="1"/>
          </p:cNvSpPr>
          <p:nvPr>
            <p:ph idx="1"/>
          </p:nvPr>
        </p:nvSpPr>
        <p:spPr>
          <a:xfrm>
            <a:off x="911424" y="1196753"/>
            <a:ext cx="6840759" cy="3886526"/>
          </a:xfrm>
        </p:spPr>
        <p:txBody>
          <a:bodyPr>
            <a:normAutofit/>
          </a:bodyPr>
          <a:lstStyle/>
          <a:p>
            <a:pPr marL="0" indent="0">
              <a:buNone/>
            </a:pPr>
            <a:r>
              <a:rPr lang="en-US" sz="2400" dirty="0"/>
              <a:t>On September 24, 2014 the European Commission, with the support of ETPIS, </a:t>
            </a:r>
            <a:r>
              <a:rPr lang="en-US" sz="2400" dirty="0" err="1"/>
              <a:t>organised</a:t>
            </a:r>
            <a:r>
              <a:rPr lang="en-US" sz="2400" dirty="0"/>
              <a:t> a Workshop on Industrial Safety in Brussels.</a:t>
            </a:r>
          </a:p>
          <a:p>
            <a:pPr marL="0" indent="0">
              <a:buNone/>
            </a:pPr>
            <a:endParaRPr lang="en-US" sz="2400" dirty="0"/>
          </a:p>
          <a:p>
            <a:pPr marL="0" indent="0">
              <a:buNone/>
            </a:pPr>
            <a:r>
              <a:rPr lang="en-US" sz="2400" dirty="0"/>
              <a:t>The aim was to discuss with the different industrial stakeholders the interest of </a:t>
            </a:r>
            <a:r>
              <a:rPr lang="en-US" sz="2400" b="1" dirty="0"/>
              <a:t>taking safety into account as a cross-cutting issue in the different PPP topics</a:t>
            </a:r>
            <a:r>
              <a:rPr lang="en-US" sz="2400" dirty="0"/>
              <a:t>, similarly to what is done with sustainability. </a:t>
            </a:r>
          </a:p>
        </p:txBody>
      </p:sp>
      <p:pic>
        <p:nvPicPr>
          <p:cNvPr id="4" name="Imag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28248" y="694343"/>
            <a:ext cx="3675650" cy="5182930"/>
          </a:xfrm>
          <a:prstGeom prst="rect">
            <a:avLst/>
          </a:prstGeom>
          <a:ln>
            <a:noFill/>
          </a:ln>
          <a:effectLst>
            <a:outerShdw blurRad="292100" dist="139700" dir="2700000" algn="tl" rotWithShape="0">
              <a:srgbClr val="333333">
                <a:alpha val="65000"/>
              </a:srgbClr>
            </a:outerShdw>
          </a:effectLst>
        </p:spPr>
      </p:pic>
      <p:sp>
        <p:nvSpPr>
          <p:cNvPr id="6" name="Espace réservé du contenu 2"/>
          <p:cNvSpPr txBox="1">
            <a:spLocks/>
          </p:cNvSpPr>
          <p:nvPr/>
        </p:nvSpPr>
        <p:spPr bwMode="auto">
          <a:xfrm>
            <a:off x="810615" y="5121945"/>
            <a:ext cx="8072846" cy="387554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SzPct val="100000"/>
              <a:buFont typeface="Wingdings" pitchFamily="2" charset="2"/>
              <a:buChar char="Ø"/>
              <a:defRPr sz="2000" b="1">
                <a:solidFill>
                  <a:schemeClr val="tx2"/>
                </a:solidFill>
                <a:latin typeface="+mn-lt"/>
                <a:ea typeface="+mn-ea"/>
                <a:cs typeface="+mn-cs"/>
              </a:defRPr>
            </a:lvl1pPr>
            <a:lvl2pPr marL="742950" indent="-285750" algn="l" rtl="0" eaLnBrk="0" fontAlgn="base" hangingPunct="0">
              <a:spcBef>
                <a:spcPct val="30000"/>
              </a:spcBef>
              <a:spcAft>
                <a:spcPct val="0"/>
              </a:spcAft>
              <a:buSzPct val="100000"/>
              <a:buChar char="–"/>
              <a:defRPr>
                <a:solidFill>
                  <a:schemeClr val="tx2"/>
                </a:solidFill>
                <a:latin typeface="+mn-lt"/>
              </a:defRPr>
            </a:lvl2pPr>
            <a:lvl3pPr marL="1143000" indent="-228600" algn="l" rtl="0" eaLnBrk="0" fontAlgn="base" hangingPunct="0">
              <a:spcBef>
                <a:spcPct val="30000"/>
              </a:spcBef>
              <a:spcAft>
                <a:spcPct val="0"/>
              </a:spcAft>
              <a:buSzPct val="100000"/>
              <a:buChar char="•"/>
              <a:defRPr sz="1600" b="1" i="1">
                <a:solidFill>
                  <a:schemeClr val="tx2"/>
                </a:solidFill>
                <a:latin typeface="+mn-lt"/>
              </a:defRPr>
            </a:lvl3pPr>
            <a:lvl4pPr marL="1600200" indent="-228600" algn="l" rtl="0" eaLnBrk="0" fontAlgn="base" hangingPunct="0">
              <a:spcBef>
                <a:spcPct val="20000"/>
              </a:spcBef>
              <a:spcAft>
                <a:spcPct val="0"/>
              </a:spcAft>
              <a:buSzPct val="100000"/>
              <a:buFont typeface="Wingdings" pitchFamily="2" charset="2"/>
              <a:buChar char="§"/>
              <a:defRPr sz="1600" i="1">
                <a:solidFill>
                  <a:schemeClr val="tx2"/>
                </a:solidFill>
                <a:latin typeface="+mn-lt"/>
              </a:defRPr>
            </a:lvl4pPr>
            <a:lvl5pPr marL="2057400" indent="-228600" algn="l" rtl="0" eaLnBrk="0" fontAlgn="base" hangingPunct="0">
              <a:spcBef>
                <a:spcPct val="20000"/>
              </a:spcBef>
              <a:spcAft>
                <a:spcPct val="0"/>
              </a:spcAft>
              <a:buSzPct val="100000"/>
              <a:buFont typeface="Verdana" pitchFamily="34" charset="0"/>
              <a:buChar char="-"/>
              <a:defRPr sz="1500">
                <a:solidFill>
                  <a:schemeClr val="tx2"/>
                </a:solidFill>
                <a:latin typeface="+mn-lt"/>
              </a:defRPr>
            </a:lvl5pPr>
            <a:lvl6pPr marL="2514600" indent="-228600" algn="l" rtl="0" eaLnBrk="0" fontAlgn="base" hangingPunct="0">
              <a:spcBef>
                <a:spcPct val="20000"/>
              </a:spcBef>
              <a:spcAft>
                <a:spcPct val="0"/>
              </a:spcAft>
              <a:buSzPct val="100000"/>
              <a:buFont typeface="Verdana" pitchFamily="34" charset="0"/>
              <a:buChar char="-"/>
              <a:defRPr sz="1500">
                <a:solidFill>
                  <a:schemeClr val="tx2"/>
                </a:solidFill>
                <a:latin typeface="+mn-lt"/>
              </a:defRPr>
            </a:lvl6pPr>
            <a:lvl7pPr marL="2971800" indent="-228600" algn="l" rtl="0" eaLnBrk="0" fontAlgn="base" hangingPunct="0">
              <a:spcBef>
                <a:spcPct val="20000"/>
              </a:spcBef>
              <a:spcAft>
                <a:spcPct val="0"/>
              </a:spcAft>
              <a:buSzPct val="100000"/>
              <a:buFont typeface="Verdana" pitchFamily="34" charset="0"/>
              <a:buChar char="-"/>
              <a:defRPr sz="1500">
                <a:solidFill>
                  <a:schemeClr val="tx2"/>
                </a:solidFill>
                <a:latin typeface="+mn-lt"/>
              </a:defRPr>
            </a:lvl7pPr>
            <a:lvl8pPr marL="3429000" indent="-228600" algn="l" rtl="0" eaLnBrk="0" fontAlgn="base" hangingPunct="0">
              <a:spcBef>
                <a:spcPct val="20000"/>
              </a:spcBef>
              <a:spcAft>
                <a:spcPct val="0"/>
              </a:spcAft>
              <a:buSzPct val="100000"/>
              <a:buFont typeface="Verdana" pitchFamily="34" charset="0"/>
              <a:buChar char="-"/>
              <a:defRPr sz="1500">
                <a:solidFill>
                  <a:schemeClr val="tx2"/>
                </a:solidFill>
                <a:latin typeface="+mn-lt"/>
              </a:defRPr>
            </a:lvl8pPr>
            <a:lvl9pPr marL="3886200" indent="-228600" algn="l" rtl="0" eaLnBrk="0" fontAlgn="base" hangingPunct="0">
              <a:spcBef>
                <a:spcPct val="20000"/>
              </a:spcBef>
              <a:spcAft>
                <a:spcPct val="0"/>
              </a:spcAft>
              <a:buSzPct val="100000"/>
              <a:buFont typeface="Verdana" pitchFamily="34" charset="0"/>
              <a:buChar char="-"/>
              <a:defRPr sz="1500">
                <a:solidFill>
                  <a:schemeClr val="tx2"/>
                </a:solidFill>
                <a:latin typeface="+mn-lt"/>
              </a:defRPr>
            </a:lvl9pPr>
          </a:lstStyle>
          <a:p>
            <a:pPr marL="0" indent="0">
              <a:buNone/>
            </a:pPr>
            <a:r>
              <a:rPr lang="en-US" b="0" kern="0" dirty="0"/>
              <a:t>See: </a:t>
            </a:r>
            <a:r>
              <a:rPr lang="en-US" b="0" kern="0" dirty="0">
                <a:hlinkClick r:id="rId3"/>
              </a:rPr>
              <a:t>http://ec.europa.eu/research/industrial_technologies/event-14-programme_en.html</a:t>
            </a:r>
            <a:r>
              <a:rPr lang="en-US" b="0" kern="0" dirty="0"/>
              <a:t>  </a:t>
            </a:r>
          </a:p>
          <a:p>
            <a:pPr marL="0" indent="0">
              <a:buNone/>
            </a:pPr>
            <a:endParaRPr lang="en-US" b="0" kern="0" dirty="0"/>
          </a:p>
        </p:txBody>
      </p:sp>
    </p:spTree>
    <p:extLst>
      <p:ext uri="{BB962C8B-B14F-4D97-AF65-F5344CB8AC3E}">
        <p14:creationId xmlns:p14="http://schemas.microsoft.com/office/powerpoint/2010/main" val="376213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Retrospect">
  <a:themeElements>
    <a:clrScheme name="Custom 1">
      <a:dk1>
        <a:sysClr val="windowText" lastClr="000000"/>
      </a:dk1>
      <a:lt1>
        <a:sysClr val="window" lastClr="FFFFFF"/>
      </a:lt1>
      <a:dk2>
        <a:srgbClr val="2C3C43"/>
      </a:dk2>
      <a:lt2>
        <a:srgbClr val="EBEBEB"/>
      </a:lt2>
      <a:accent1>
        <a:srgbClr val="90C226"/>
      </a:accent1>
      <a:accent2>
        <a:srgbClr val="0D6637"/>
      </a:accent2>
      <a:accent3>
        <a:srgbClr val="E6B91E"/>
      </a:accent3>
      <a:accent4>
        <a:srgbClr val="E76618"/>
      </a:accent4>
      <a:accent5>
        <a:srgbClr val="C42F1A"/>
      </a:accent5>
      <a:accent6>
        <a:srgbClr val="918655"/>
      </a:accent6>
      <a:hlink>
        <a:srgbClr val="99CA3C"/>
      </a:hlink>
      <a:folHlink>
        <a:srgbClr val="B9D18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1448</Words>
  <Application>Microsoft Office PowerPoint</Application>
  <PresentationFormat>Grand écran</PresentationFormat>
  <Paragraphs>255</Paragraphs>
  <Slides>23</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23</vt:i4>
      </vt:variant>
    </vt:vector>
  </HeadingPairs>
  <TitlesOfParts>
    <vt:vector size="31" baseType="lpstr">
      <vt:lpstr>SimSun</vt:lpstr>
      <vt:lpstr>Arial</vt:lpstr>
      <vt:lpstr>Arial Black</vt:lpstr>
      <vt:lpstr>Calibri</vt:lpstr>
      <vt:lpstr>Calibri Light</vt:lpstr>
      <vt:lpstr>Corbel</vt:lpstr>
      <vt:lpstr>Wingdings</vt:lpstr>
      <vt:lpstr>Retrospect</vt:lpstr>
      <vt:lpstr>Joining forces on research - SAF€RA activities  Olivier SALVI President of INERIS DEVELOPPEMENT ETPIS Secretary General and Vice-Chairman of SAF€RA</vt:lpstr>
      <vt:lpstr>Outline</vt:lpstr>
      <vt:lpstr>Part I Background information on ETPIS</vt:lpstr>
      <vt:lpstr>ETPIS profile &amp; key figures</vt:lpstr>
      <vt:lpstr>Industrial Safety &amp; Security in Horizon 2020</vt:lpstr>
      <vt:lpstr>Achievements of ETPIS  Projects – Network – Joint Programming</vt:lpstr>
      <vt:lpstr>Part II Investment in research on industrial safety over the last 10 years in relation with ETPIS</vt:lpstr>
      <vt:lpstr>Evolution of research programming in industrial safety</vt:lpstr>
      <vt:lpstr>EC Industrial Safety WS, September 2014</vt:lpstr>
      <vt:lpstr>Open innovation &amp; sustainable growth</vt:lpstr>
      <vt:lpstr>Today main drivers that have an impact on industrial safety</vt:lpstr>
      <vt:lpstr>Part III SAF€RA: Emergence of a new collaborative work programme on industrial safety</vt:lpstr>
      <vt:lpstr>SAF€RA: Emergence of a new collaborative work programme</vt:lpstr>
      <vt:lpstr>SAF€RA: Emergence of a new collaborative work programme</vt:lpstr>
      <vt:lpstr>Consultation to identify priorities for research</vt:lpstr>
      <vt:lpstr>Part V Implementation of research results</vt:lpstr>
      <vt:lpstr>Implementation of R&amp;D results: still a challenge!</vt:lpstr>
      <vt:lpstr>Présentation PowerPoint</vt:lpstr>
      <vt:lpstr>Implementation of R&amp;D results: still a challenge!</vt:lpstr>
      <vt:lpstr>Role of experts and expert Institutes</vt:lpstr>
      <vt:lpstr>Wrap-up</vt:lpstr>
      <vt:lpstr>Wrap-up</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2016-06-24T13:49:18Z</dcterms:created>
  <dcterms:modified xsi:type="dcterms:W3CDTF">2018-02-26T10:40:46Z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