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0" r:id="rId2"/>
    <p:sldId id="258" r:id="rId3"/>
    <p:sldId id="262" r:id="rId4"/>
    <p:sldId id="263" r:id="rId5"/>
    <p:sldId id="261" r:id="rId6"/>
    <p:sldId id="266" r:id="rId7"/>
    <p:sldId id="265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A5103D-BDD3-463F-9B8C-FE66C54F3E79}" type="doc">
      <dgm:prSet loTypeId="urn:microsoft.com/office/officeart/2005/8/layout/radial4" loCatId="relationship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s-ES"/>
        </a:p>
      </dgm:t>
    </dgm:pt>
    <dgm:pt modelId="{28CF76FC-3F9E-4A90-A39D-E6B42D7AA187}">
      <dgm:prSet phldrT="[Texto]" custT="1"/>
      <dgm:spPr/>
      <dgm:t>
        <a:bodyPr/>
        <a:lstStyle/>
        <a:p>
          <a:r>
            <a:rPr lang="es-ES" sz="1600" b="0" i="0" dirty="0" smtClean="0">
              <a:effectLst/>
            </a:rPr>
            <a:t>PEOPLE</a:t>
          </a:r>
        </a:p>
        <a:p>
          <a:r>
            <a:rPr lang="es-ES" sz="1600" b="0" i="0" dirty="0" smtClean="0">
              <a:effectLst/>
            </a:rPr>
            <a:t>I4.0</a:t>
          </a:r>
        </a:p>
        <a:p>
          <a:r>
            <a:rPr lang="es-ES" sz="1600" b="0" i="0" dirty="0" smtClean="0">
              <a:effectLst/>
            </a:rPr>
            <a:t>KETS</a:t>
          </a:r>
          <a:endParaRPr lang="es-ES" sz="1600" b="0" i="0" dirty="0">
            <a:effectLst/>
          </a:endParaRPr>
        </a:p>
      </dgm:t>
    </dgm:pt>
    <dgm:pt modelId="{43C7BD6E-104A-4413-BCE6-13B38C3C96AD}" type="parTrans" cxnId="{7F4E6470-9C81-4D9C-9740-139ECC487DAD}">
      <dgm:prSet/>
      <dgm:spPr/>
      <dgm:t>
        <a:bodyPr/>
        <a:lstStyle/>
        <a:p>
          <a:endParaRPr lang="es-ES" sz="1600" b="0" i="0">
            <a:solidFill>
              <a:schemeClr val="tx1"/>
            </a:solidFill>
            <a:effectLst/>
          </a:endParaRPr>
        </a:p>
      </dgm:t>
    </dgm:pt>
    <dgm:pt modelId="{3F3E8952-CC2B-47F0-896C-51160741D1BD}" type="sibTrans" cxnId="{7F4E6470-9C81-4D9C-9740-139ECC487DAD}">
      <dgm:prSet/>
      <dgm:spPr/>
      <dgm:t>
        <a:bodyPr/>
        <a:lstStyle/>
        <a:p>
          <a:endParaRPr lang="es-ES" sz="1600" b="0" i="0">
            <a:solidFill>
              <a:schemeClr val="tx1"/>
            </a:solidFill>
            <a:effectLst/>
          </a:endParaRPr>
        </a:p>
      </dgm:t>
    </dgm:pt>
    <dgm:pt modelId="{F182A5C4-4CA9-4CED-9696-8F167B06D528}">
      <dgm:prSet phldrT="[Texto]" custT="1"/>
      <dgm:spPr/>
      <dgm:t>
        <a:bodyPr/>
        <a:lstStyle/>
        <a:p>
          <a:r>
            <a:rPr lang="es-ES" sz="1600" b="0" i="0" dirty="0" err="1" smtClean="0">
              <a:effectLst/>
            </a:rPr>
            <a:t>CULTURE</a:t>
          </a:r>
          <a:r>
            <a:rPr lang="es-ES" sz="1600" b="0" i="0" dirty="0" smtClean="0">
              <a:effectLst/>
            </a:rPr>
            <a:t> &amp; </a:t>
          </a:r>
          <a:r>
            <a:rPr lang="es-ES" sz="1600" b="0" i="0" dirty="0" err="1" smtClean="0">
              <a:effectLst/>
            </a:rPr>
            <a:t>WELFARE</a:t>
          </a:r>
          <a:endParaRPr lang="es-ES" sz="1600" b="0" i="0" dirty="0">
            <a:effectLst/>
          </a:endParaRPr>
        </a:p>
      </dgm:t>
    </dgm:pt>
    <dgm:pt modelId="{13D394D5-FFCE-4BC3-9565-4B97212F0DA2}" type="parTrans" cxnId="{AEEA1F08-D911-42F2-80CE-0CBACA7021A1}">
      <dgm:prSet/>
      <dgm:spPr/>
      <dgm:t>
        <a:bodyPr/>
        <a:lstStyle/>
        <a:p>
          <a:endParaRPr lang="es-ES" sz="1600" b="0" i="0">
            <a:solidFill>
              <a:schemeClr val="tx1"/>
            </a:solidFill>
            <a:effectLst/>
          </a:endParaRPr>
        </a:p>
      </dgm:t>
    </dgm:pt>
    <dgm:pt modelId="{BE020D85-61A3-402D-AFA8-9B8075B64CF2}" type="sibTrans" cxnId="{AEEA1F08-D911-42F2-80CE-0CBACA7021A1}">
      <dgm:prSet/>
      <dgm:spPr/>
      <dgm:t>
        <a:bodyPr/>
        <a:lstStyle/>
        <a:p>
          <a:endParaRPr lang="es-ES" sz="1600" b="0" i="0">
            <a:solidFill>
              <a:schemeClr val="tx1"/>
            </a:solidFill>
            <a:effectLst/>
          </a:endParaRPr>
        </a:p>
      </dgm:t>
    </dgm:pt>
    <dgm:pt modelId="{582B0809-A99E-4463-BBEB-2E0D6F4B4DC6}">
      <dgm:prSet phldrT="[Texto]" custT="1"/>
      <dgm:spPr/>
      <dgm:t>
        <a:bodyPr/>
        <a:lstStyle/>
        <a:p>
          <a:r>
            <a:rPr lang="es-ES" sz="1600" b="0" i="0" dirty="0" smtClean="0">
              <a:effectLst/>
            </a:rPr>
            <a:t>SAFETY</a:t>
          </a:r>
        </a:p>
      </dgm:t>
    </dgm:pt>
    <dgm:pt modelId="{D67AD143-C8C1-4943-9494-036E008FD955}" type="parTrans" cxnId="{7124632E-E946-49BF-AEBD-BDF256446FF3}">
      <dgm:prSet/>
      <dgm:spPr/>
      <dgm:t>
        <a:bodyPr/>
        <a:lstStyle/>
        <a:p>
          <a:endParaRPr lang="es-ES" sz="1600" b="0" i="0">
            <a:solidFill>
              <a:schemeClr val="tx1"/>
            </a:solidFill>
            <a:effectLst/>
          </a:endParaRPr>
        </a:p>
      </dgm:t>
    </dgm:pt>
    <dgm:pt modelId="{DF7B757B-32C4-4376-B97A-70F03EA56E66}" type="sibTrans" cxnId="{7124632E-E946-49BF-AEBD-BDF256446FF3}">
      <dgm:prSet/>
      <dgm:spPr/>
      <dgm:t>
        <a:bodyPr/>
        <a:lstStyle/>
        <a:p>
          <a:endParaRPr lang="es-ES" sz="1600" b="0" i="0">
            <a:solidFill>
              <a:schemeClr val="tx1"/>
            </a:solidFill>
            <a:effectLst/>
          </a:endParaRPr>
        </a:p>
      </dgm:t>
    </dgm:pt>
    <dgm:pt modelId="{A1122067-A926-4ECA-B72E-C5A93181D38D}">
      <dgm:prSet phldrT="[Texto]" custT="1"/>
      <dgm:spPr/>
      <dgm:t>
        <a:bodyPr/>
        <a:lstStyle/>
        <a:p>
          <a:r>
            <a:rPr lang="es-ES" sz="1600" b="0" i="0" dirty="0" smtClean="0">
              <a:effectLst/>
            </a:rPr>
            <a:t>SECURITY </a:t>
          </a:r>
        </a:p>
      </dgm:t>
    </dgm:pt>
    <dgm:pt modelId="{F219E054-8A97-4547-BD2E-7DF4BF96E598}" type="parTrans" cxnId="{500581A0-767F-43B7-86D8-7DFD67B1A2E5}">
      <dgm:prSet/>
      <dgm:spPr/>
      <dgm:t>
        <a:bodyPr/>
        <a:lstStyle/>
        <a:p>
          <a:endParaRPr lang="es-ES" sz="1600" b="0" i="0">
            <a:solidFill>
              <a:schemeClr val="tx1"/>
            </a:solidFill>
            <a:effectLst/>
          </a:endParaRPr>
        </a:p>
      </dgm:t>
    </dgm:pt>
    <dgm:pt modelId="{CF897B19-88FB-4D10-BB2D-368D7F407B7F}" type="sibTrans" cxnId="{500581A0-767F-43B7-86D8-7DFD67B1A2E5}">
      <dgm:prSet/>
      <dgm:spPr/>
      <dgm:t>
        <a:bodyPr/>
        <a:lstStyle/>
        <a:p>
          <a:endParaRPr lang="es-ES" sz="1600" b="0" i="0">
            <a:solidFill>
              <a:schemeClr val="tx1"/>
            </a:solidFill>
            <a:effectLst/>
          </a:endParaRPr>
        </a:p>
      </dgm:t>
    </dgm:pt>
    <dgm:pt modelId="{20B5AC58-F993-4BD3-A722-9549AAFA08D1}" type="pres">
      <dgm:prSet presAssocID="{3BA5103D-BDD3-463F-9B8C-FE66C54F3E7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063E6D2-6199-45BA-AAA7-7E1F5D3D333E}" type="pres">
      <dgm:prSet presAssocID="{28CF76FC-3F9E-4A90-A39D-E6B42D7AA187}" presName="centerShape" presStyleLbl="node0" presStyleIdx="0" presStyleCnt="1" custLinFactNeighborX="95" custLinFactNeighborY="535"/>
      <dgm:spPr/>
      <dgm:t>
        <a:bodyPr/>
        <a:lstStyle/>
        <a:p>
          <a:endParaRPr lang="es-ES"/>
        </a:p>
      </dgm:t>
    </dgm:pt>
    <dgm:pt modelId="{74DDB588-09E8-41D6-9791-E7394B5791E6}" type="pres">
      <dgm:prSet presAssocID="{13D394D5-FFCE-4BC3-9565-4B97212F0DA2}" presName="parTrans" presStyleLbl="bgSibTrans2D1" presStyleIdx="0" presStyleCnt="3"/>
      <dgm:spPr/>
      <dgm:t>
        <a:bodyPr/>
        <a:lstStyle/>
        <a:p>
          <a:endParaRPr lang="es-ES"/>
        </a:p>
      </dgm:t>
    </dgm:pt>
    <dgm:pt modelId="{99D161C3-E4C4-44D9-8A97-E3CE3EFEE4AA}" type="pres">
      <dgm:prSet presAssocID="{F182A5C4-4CA9-4CED-9696-8F167B06D52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08BA181-5D03-4717-8AB1-19380B2E9DC3}" type="pres">
      <dgm:prSet presAssocID="{D67AD143-C8C1-4943-9494-036E008FD955}" presName="parTrans" presStyleLbl="bgSibTrans2D1" presStyleIdx="1" presStyleCnt="3"/>
      <dgm:spPr/>
      <dgm:t>
        <a:bodyPr/>
        <a:lstStyle/>
        <a:p>
          <a:endParaRPr lang="es-ES"/>
        </a:p>
      </dgm:t>
    </dgm:pt>
    <dgm:pt modelId="{70EE6EDD-092C-441C-9753-6F60892E0E98}" type="pres">
      <dgm:prSet presAssocID="{582B0809-A99E-4463-BBEB-2E0D6F4B4DC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37240BD-16FE-437A-BFB9-261C518A990B}" type="pres">
      <dgm:prSet presAssocID="{F219E054-8A97-4547-BD2E-7DF4BF96E598}" presName="parTrans" presStyleLbl="bgSibTrans2D1" presStyleIdx="2" presStyleCnt="3"/>
      <dgm:spPr/>
      <dgm:t>
        <a:bodyPr/>
        <a:lstStyle/>
        <a:p>
          <a:endParaRPr lang="es-ES"/>
        </a:p>
      </dgm:t>
    </dgm:pt>
    <dgm:pt modelId="{7826958F-C451-46EF-8EDF-ACFD2058BB8F}" type="pres">
      <dgm:prSet presAssocID="{A1122067-A926-4ECA-B72E-C5A93181D38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F16C2A3-6A32-4A11-9998-B6E1182979F1}" type="presOf" srcId="{A1122067-A926-4ECA-B72E-C5A93181D38D}" destId="{7826958F-C451-46EF-8EDF-ACFD2058BB8F}" srcOrd="0" destOrd="0" presId="urn:microsoft.com/office/officeart/2005/8/layout/radial4"/>
    <dgm:cxn modelId="{AEEA1F08-D911-42F2-80CE-0CBACA7021A1}" srcId="{28CF76FC-3F9E-4A90-A39D-E6B42D7AA187}" destId="{F182A5C4-4CA9-4CED-9696-8F167B06D528}" srcOrd="0" destOrd="0" parTransId="{13D394D5-FFCE-4BC3-9565-4B97212F0DA2}" sibTransId="{BE020D85-61A3-402D-AFA8-9B8075B64CF2}"/>
    <dgm:cxn modelId="{23706402-06DA-45ED-A2EA-972C27CD1B1D}" type="presOf" srcId="{582B0809-A99E-4463-BBEB-2E0D6F4B4DC6}" destId="{70EE6EDD-092C-441C-9753-6F60892E0E98}" srcOrd="0" destOrd="0" presId="urn:microsoft.com/office/officeart/2005/8/layout/radial4"/>
    <dgm:cxn modelId="{500581A0-767F-43B7-86D8-7DFD67B1A2E5}" srcId="{28CF76FC-3F9E-4A90-A39D-E6B42D7AA187}" destId="{A1122067-A926-4ECA-B72E-C5A93181D38D}" srcOrd="2" destOrd="0" parTransId="{F219E054-8A97-4547-BD2E-7DF4BF96E598}" sibTransId="{CF897B19-88FB-4D10-BB2D-368D7F407B7F}"/>
    <dgm:cxn modelId="{D0968816-29C7-474A-B90F-BA962A16DEC8}" type="presOf" srcId="{3BA5103D-BDD3-463F-9B8C-FE66C54F3E79}" destId="{20B5AC58-F993-4BD3-A722-9549AAFA08D1}" srcOrd="0" destOrd="0" presId="urn:microsoft.com/office/officeart/2005/8/layout/radial4"/>
    <dgm:cxn modelId="{7F4E6470-9C81-4D9C-9740-139ECC487DAD}" srcId="{3BA5103D-BDD3-463F-9B8C-FE66C54F3E79}" destId="{28CF76FC-3F9E-4A90-A39D-E6B42D7AA187}" srcOrd="0" destOrd="0" parTransId="{43C7BD6E-104A-4413-BCE6-13B38C3C96AD}" sibTransId="{3F3E8952-CC2B-47F0-896C-51160741D1BD}"/>
    <dgm:cxn modelId="{57E44A56-0760-4915-9C7A-F508B215412B}" type="presOf" srcId="{D67AD143-C8C1-4943-9494-036E008FD955}" destId="{E08BA181-5D03-4717-8AB1-19380B2E9DC3}" srcOrd="0" destOrd="0" presId="urn:microsoft.com/office/officeart/2005/8/layout/radial4"/>
    <dgm:cxn modelId="{946B5588-4931-4409-925F-506A9FE2D5A0}" type="presOf" srcId="{F219E054-8A97-4547-BD2E-7DF4BF96E598}" destId="{137240BD-16FE-437A-BFB9-261C518A990B}" srcOrd="0" destOrd="0" presId="urn:microsoft.com/office/officeart/2005/8/layout/radial4"/>
    <dgm:cxn modelId="{4D5273F9-73C0-47D2-A9C5-FBC07D93E971}" type="presOf" srcId="{28CF76FC-3F9E-4A90-A39D-E6B42D7AA187}" destId="{F063E6D2-6199-45BA-AAA7-7E1F5D3D333E}" srcOrd="0" destOrd="0" presId="urn:microsoft.com/office/officeart/2005/8/layout/radial4"/>
    <dgm:cxn modelId="{2AC34D83-8411-4057-A61E-CC0A3EE087B1}" type="presOf" srcId="{13D394D5-FFCE-4BC3-9565-4B97212F0DA2}" destId="{74DDB588-09E8-41D6-9791-E7394B5791E6}" srcOrd="0" destOrd="0" presId="urn:microsoft.com/office/officeart/2005/8/layout/radial4"/>
    <dgm:cxn modelId="{7124632E-E946-49BF-AEBD-BDF256446FF3}" srcId="{28CF76FC-3F9E-4A90-A39D-E6B42D7AA187}" destId="{582B0809-A99E-4463-BBEB-2E0D6F4B4DC6}" srcOrd="1" destOrd="0" parTransId="{D67AD143-C8C1-4943-9494-036E008FD955}" sibTransId="{DF7B757B-32C4-4376-B97A-70F03EA56E66}"/>
    <dgm:cxn modelId="{DB75AA1A-D585-4329-83F7-8AC5F09E8A4A}" type="presOf" srcId="{F182A5C4-4CA9-4CED-9696-8F167B06D528}" destId="{99D161C3-E4C4-44D9-8A97-E3CE3EFEE4AA}" srcOrd="0" destOrd="0" presId="urn:microsoft.com/office/officeart/2005/8/layout/radial4"/>
    <dgm:cxn modelId="{A559AB2D-EDF5-4D6E-9BE4-E7EC69EF3C51}" type="presParOf" srcId="{20B5AC58-F993-4BD3-A722-9549AAFA08D1}" destId="{F063E6D2-6199-45BA-AAA7-7E1F5D3D333E}" srcOrd="0" destOrd="0" presId="urn:microsoft.com/office/officeart/2005/8/layout/radial4"/>
    <dgm:cxn modelId="{BE056463-3D8B-493F-A20D-F6D647F28210}" type="presParOf" srcId="{20B5AC58-F993-4BD3-A722-9549AAFA08D1}" destId="{74DDB588-09E8-41D6-9791-E7394B5791E6}" srcOrd="1" destOrd="0" presId="urn:microsoft.com/office/officeart/2005/8/layout/radial4"/>
    <dgm:cxn modelId="{1A17EB0A-E250-4EB9-9598-0669480A5D80}" type="presParOf" srcId="{20B5AC58-F993-4BD3-A722-9549AAFA08D1}" destId="{99D161C3-E4C4-44D9-8A97-E3CE3EFEE4AA}" srcOrd="2" destOrd="0" presId="urn:microsoft.com/office/officeart/2005/8/layout/radial4"/>
    <dgm:cxn modelId="{D7425B30-6EC6-4FF1-90CB-66C9FDE5520D}" type="presParOf" srcId="{20B5AC58-F993-4BD3-A722-9549AAFA08D1}" destId="{E08BA181-5D03-4717-8AB1-19380B2E9DC3}" srcOrd="3" destOrd="0" presId="urn:microsoft.com/office/officeart/2005/8/layout/radial4"/>
    <dgm:cxn modelId="{E554D4E0-D922-4338-AD80-912E94401A3B}" type="presParOf" srcId="{20B5AC58-F993-4BD3-A722-9549AAFA08D1}" destId="{70EE6EDD-092C-441C-9753-6F60892E0E98}" srcOrd="4" destOrd="0" presId="urn:microsoft.com/office/officeart/2005/8/layout/radial4"/>
    <dgm:cxn modelId="{81F3C5C6-B3D9-497E-9AB2-38618F9791D7}" type="presParOf" srcId="{20B5AC58-F993-4BD3-A722-9549AAFA08D1}" destId="{137240BD-16FE-437A-BFB9-261C518A990B}" srcOrd="5" destOrd="0" presId="urn:microsoft.com/office/officeart/2005/8/layout/radial4"/>
    <dgm:cxn modelId="{9D3937C6-4A91-4A22-98E1-B38B821184FA}" type="presParOf" srcId="{20B5AC58-F993-4BD3-A722-9549AAFA08D1}" destId="{7826958F-C451-46EF-8EDF-ACFD2058BB8F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63E6D2-6199-45BA-AAA7-7E1F5D3D333E}">
      <dsp:nvSpPr>
        <dsp:cNvPr id="0" name=""/>
        <dsp:cNvSpPr/>
      </dsp:nvSpPr>
      <dsp:spPr>
        <a:xfrm>
          <a:off x="1631883" y="1728260"/>
          <a:ext cx="1348401" cy="13484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i="0" kern="1200" dirty="0" smtClean="0">
              <a:effectLst/>
            </a:rPr>
            <a:t>PEOPLE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i="0" kern="1200" dirty="0" smtClean="0">
              <a:effectLst/>
            </a:rPr>
            <a:t>I4.0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i="0" kern="1200" dirty="0" smtClean="0">
              <a:effectLst/>
            </a:rPr>
            <a:t>KETS</a:t>
          </a:r>
          <a:endParaRPr lang="es-ES" sz="1600" b="0" i="0" kern="1200" dirty="0">
            <a:effectLst/>
          </a:endParaRPr>
        </a:p>
      </dsp:txBody>
      <dsp:txXfrm>
        <a:off x="1829352" y="1925729"/>
        <a:ext cx="953463" cy="953463"/>
      </dsp:txXfrm>
    </dsp:sp>
    <dsp:sp modelId="{74DDB588-09E8-41D6-9791-E7394B5791E6}">
      <dsp:nvSpPr>
        <dsp:cNvPr id="0" name=""/>
        <dsp:cNvSpPr/>
      </dsp:nvSpPr>
      <dsp:spPr>
        <a:xfrm rot="12898802">
          <a:off x="653214" y="1455956"/>
          <a:ext cx="1149471" cy="384294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9D161C3-E4C4-44D9-8A97-E3CE3EFEE4AA}">
      <dsp:nvSpPr>
        <dsp:cNvPr id="0" name=""/>
        <dsp:cNvSpPr/>
      </dsp:nvSpPr>
      <dsp:spPr>
        <a:xfrm>
          <a:off x="116549" y="806220"/>
          <a:ext cx="1280981" cy="102478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i="0" kern="1200" dirty="0" err="1" smtClean="0">
              <a:effectLst/>
            </a:rPr>
            <a:t>CULTURE</a:t>
          </a:r>
          <a:r>
            <a:rPr lang="es-ES" sz="1600" b="0" i="0" kern="1200" dirty="0" smtClean="0">
              <a:effectLst/>
            </a:rPr>
            <a:t> &amp; </a:t>
          </a:r>
          <a:r>
            <a:rPr lang="es-ES" sz="1600" b="0" i="0" kern="1200" dirty="0" err="1" smtClean="0">
              <a:effectLst/>
            </a:rPr>
            <a:t>WELFARE</a:t>
          </a:r>
          <a:endParaRPr lang="es-ES" sz="1600" b="0" i="0" kern="1200" dirty="0">
            <a:effectLst/>
          </a:endParaRPr>
        </a:p>
      </dsp:txBody>
      <dsp:txXfrm>
        <a:off x="146564" y="836235"/>
        <a:ext cx="1220951" cy="964754"/>
      </dsp:txXfrm>
    </dsp:sp>
    <dsp:sp modelId="{E08BA181-5D03-4717-8AB1-19380B2E9DC3}">
      <dsp:nvSpPr>
        <dsp:cNvPr id="0" name=""/>
        <dsp:cNvSpPr/>
      </dsp:nvSpPr>
      <dsp:spPr>
        <a:xfrm rot="16193474">
          <a:off x="1729895" y="895643"/>
          <a:ext cx="1147387" cy="384294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0EE6EDD-092C-441C-9753-6F60892E0E98}">
      <dsp:nvSpPr>
        <dsp:cNvPr id="0" name=""/>
        <dsp:cNvSpPr/>
      </dsp:nvSpPr>
      <dsp:spPr>
        <a:xfrm>
          <a:off x="1662008" y="1705"/>
          <a:ext cx="1280981" cy="102478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i="0" kern="1200" dirty="0" smtClean="0">
              <a:effectLst/>
            </a:rPr>
            <a:t>SAFETY</a:t>
          </a:r>
        </a:p>
      </dsp:txBody>
      <dsp:txXfrm>
        <a:off x="1692023" y="31720"/>
        <a:ext cx="1220951" cy="964754"/>
      </dsp:txXfrm>
    </dsp:sp>
    <dsp:sp modelId="{137240BD-16FE-437A-BFB9-261C518A990B}">
      <dsp:nvSpPr>
        <dsp:cNvPr id="0" name=""/>
        <dsp:cNvSpPr/>
      </dsp:nvSpPr>
      <dsp:spPr>
        <a:xfrm rot="19493701">
          <a:off x="2808074" y="1455388"/>
          <a:ext cx="1143924" cy="384294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826958F-C451-46EF-8EDF-ACFD2058BB8F}">
      <dsp:nvSpPr>
        <dsp:cNvPr id="0" name=""/>
        <dsp:cNvSpPr/>
      </dsp:nvSpPr>
      <dsp:spPr>
        <a:xfrm>
          <a:off x="3207468" y="806220"/>
          <a:ext cx="1280981" cy="102478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i="0" kern="1200" dirty="0" smtClean="0">
              <a:effectLst/>
            </a:rPr>
            <a:t>SECURITY </a:t>
          </a:r>
        </a:p>
      </dsp:txBody>
      <dsp:txXfrm>
        <a:off x="3237483" y="836235"/>
        <a:ext cx="1220951" cy="9647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DB775-7725-41BA-A206-7B4376FFDF79}" type="datetimeFigureOut">
              <a:rPr lang="es-ES" smtClean="0"/>
              <a:t>10/03/2019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02900-CBBD-4242-9E7F-2E49BEC7DC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44233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6A7AF-2BB5-4173-9AC4-6BF888176555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D1A4F-2E0C-45A6-8401-4B3E136C217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16363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E4E7-E394-4573-B71D-43FFB2010202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14.gif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36512" y="3140968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s-ES" sz="2000" b="1" dirty="0" smtClean="0">
                <a:solidFill>
                  <a:schemeClr val="accent3">
                    <a:lumMod val="50000"/>
                  </a:schemeClr>
                </a:solidFill>
              </a:rPr>
              <a:t>Agenda:</a:t>
            </a:r>
          </a:p>
          <a:p>
            <a:pPr marL="800100" lvl="1" indent="-342900"/>
            <a:endParaRPr lang="es-ES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800100" lvl="1" indent="-342900"/>
            <a:r>
              <a:rPr lang="es-ES" sz="2000" b="1" dirty="0" smtClean="0">
                <a:solidFill>
                  <a:schemeClr val="accent3">
                    <a:lumMod val="50000"/>
                  </a:schemeClr>
                </a:solidFill>
              </a:rPr>
              <a:t>1. </a:t>
            </a:r>
            <a:r>
              <a:rPr lang="es-ES" sz="2000" b="1" dirty="0" smtClean="0">
                <a:solidFill>
                  <a:schemeClr val="accent3">
                    <a:lumMod val="50000"/>
                  </a:schemeClr>
                </a:solidFill>
              </a:rPr>
              <a:t>Modelo de Plataforma </a:t>
            </a:r>
            <a:r>
              <a:rPr lang="es-ES" sz="2000" dirty="0" smtClean="0">
                <a:solidFill>
                  <a:schemeClr val="tx2"/>
                </a:solidFill>
              </a:rPr>
              <a:t>(Versión en inglés, ETPIS)</a:t>
            </a:r>
          </a:p>
          <a:p>
            <a:pPr marL="800100" lvl="1" indent="-342900"/>
            <a:endParaRPr lang="es-ES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800100" lvl="1" indent="-342900"/>
            <a:r>
              <a:rPr lang="es-ES" sz="2000" b="1" dirty="0" smtClean="0">
                <a:solidFill>
                  <a:schemeClr val="accent3">
                    <a:lumMod val="50000"/>
                  </a:schemeClr>
                </a:solidFill>
              </a:rPr>
              <a:t>2. La I+D+i en Seguridad Industrial en España </a:t>
            </a:r>
            <a:r>
              <a:rPr lang="es-ES" sz="2000" dirty="0" smtClean="0">
                <a:solidFill>
                  <a:schemeClr val="tx2"/>
                </a:solidFill>
              </a:rPr>
              <a:t>(2012-2018)</a:t>
            </a:r>
          </a:p>
          <a:p>
            <a:pPr marL="800100" lvl="1" indent="-342900"/>
            <a:endParaRPr lang="es-ES" sz="2000" dirty="0" smtClean="0">
              <a:solidFill>
                <a:schemeClr val="accent2"/>
              </a:solidFill>
            </a:endParaRPr>
          </a:p>
          <a:p>
            <a:pPr marL="800100" lvl="1" indent="-342900"/>
            <a:r>
              <a:rPr lang="es-ES" sz="2000" b="1" dirty="0" smtClean="0">
                <a:solidFill>
                  <a:schemeClr val="accent3">
                    <a:lumMod val="50000"/>
                  </a:schemeClr>
                </a:solidFill>
              </a:rPr>
              <a:t>3. Oportunidades de I+D+i en Seguridad Industrial </a:t>
            </a:r>
            <a:r>
              <a:rPr lang="es-ES" sz="2000" dirty="0" smtClean="0">
                <a:solidFill>
                  <a:schemeClr val="tx2"/>
                </a:solidFill>
              </a:rPr>
              <a:t>(H2020 WP 2018-2020)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s-ES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800100" lvl="1" indent="-342900"/>
            <a:r>
              <a:rPr lang="es-ES" sz="2000" b="1" dirty="0" smtClean="0">
                <a:solidFill>
                  <a:schemeClr val="accent3">
                    <a:lumMod val="50000"/>
                  </a:schemeClr>
                </a:solidFill>
              </a:rPr>
              <a:t>4. Seguridad y la Sostenibilidad aplicadas a la CPI y CPS </a:t>
            </a:r>
            <a:r>
              <a:rPr lang="es-ES" sz="2000" dirty="0" smtClean="0">
                <a:solidFill>
                  <a:schemeClr val="tx2"/>
                </a:solidFill>
              </a:rPr>
              <a:t>(Ejemplos)</a:t>
            </a:r>
          </a:p>
        </p:txBody>
      </p:sp>
      <p:pic>
        <p:nvPicPr>
          <p:cNvPr id="15" name="14 Image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2468" y="1111741"/>
            <a:ext cx="1495754" cy="609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0 Imagen" descr="Logo_PESI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08104" y="1173854"/>
            <a:ext cx="2736304" cy="513952"/>
          </a:xfrm>
          <a:prstGeom prst="rect">
            <a:avLst/>
          </a:prstGeom>
        </p:spPr>
      </p:pic>
      <p:pic>
        <p:nvPicPr>
          <p:cNvPr id="17" name="16 Imagen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2898" y="1111741"/>
            <a:ext cx="1479769" cy="66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18 Rectángulo"/>
          <p:cNvSpPr/>
          <p:nvPr/>
        </p:nvSpPr>
        <p:spPr>
          <a:xfrm>
            <a:off x="-19759" y="-27384"/>
            <a:ext cx="9144000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 smtClean="0">
                <a:solidFill>
                  <a:schemeClr val="tx2"/>
                </a:solidFill>
              </a:rPr>
              <a:t>JORNADA DE AYUDA AL DESARROLLO, I+D+i Y SOSTENIBILIDAD</a:t>
            </a:r>
          </a:p>
          <a:p>
            <a:pPr algn="ctr"/>
            <a:r>
              <a:rPr lang="es-ES" b="1" dirty="0" smtClean="0">
                <a:solidFill>
                  <a:schemeClr val="tx2"/>
                </a:solidFill>
              </a:rPr>
              <a:t>Mesa: Innovación  para la Sostenibilidad</a:t>
            </a:r>
            <a:endParaRPr lang="es-ES" b="1" dirty="0" smtClean="0">
              <a:solidFill>
                <a:schemeClr val="tx2"/>
              </a:solidFill>
            </a:endParaRPr>
          </a:p>
          <a:p>
            <a:pPr algn="ctr"/>
            <a:r>
              <a:rPr lang="es-ES" b="1" dirty="0" smtClean="0">
                <a:solidFill>
                  <a:schemeClr val="tx2"/>
                </a:solidFill>
              </a:rPr>
              <a:t>11 </a:t>
            </a:r>
            <a:r>
              <a:rPr lang="es-ES" b="1" dirty="0" smtClean="0">
                <a:solidFill>
                  <a:schemeClr val="tx2"/>
                </a:solidFill>
              </a:rPr>
              <a:t>de Marzo de 2019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2339752" y="210965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tx2"/>
                </a:solidFill>
              </a:rPr>
              <a:t>INNOVACIÓN EN SEGURIDAD PARA LA SOSTENIBILIDAD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2132856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ctr"/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Muchas Gracias por su atención</a:t>
            </a:r>
          </a:p>
          <a:p>
            <a:pPr marL="800100" lvl="1" indent="-342900" algn="ctr"/>
            <a:endParaRPr lang="es-ES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800100" lvl="1" indent="-342900" algn="ctr"/>
            <a:endParaRPr lang="es-ES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800100" lvl="1" indent="-342900" algn="ctr"/>
            <a:endParaRPr lang="es-ES" sz="2000" dirty="0" smtClean="0">
              <a:solidFill>
                <a:schemeClr val="tx2"/>
              </a:solidFill>
            </a:endParaRPr>
          </a:p>
          <a:p>
            <a:pPr marL="800100" lvl="1" indent="-342900" algn="ctr"/>
            <a:r>
              <a:rPr lang="es-ES" sz="2000" dirty="0" smtClean="0">
                <a:solidFill>
                  <a:schemeClr val="tx2"/>
                </a:solidFill>
              </a:rPr>
              <a:t>safety@pesi-seguridadindustrial.org</a:t>
            </a:r>
          </a:p>
          <a:p>
            <a:pPr marL="800100" lvl="1" indent="-342900" algn="ctr"/>
            <a:endParaRPr lang="es-ES" sz="2000" dirty="0" smtClean="0">
              <a:solidFill>
                <a:schemeClr val="tx2"/>
              </a:solidFill>
            </a:endParaRPr>
          </a:p>
        </p:txBody>
      </p:sp>
      <p:pic>
        <p:nvPicPr>
          <p:cNvPr id="6" name="5 Imagen" descr="Logo_PES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3861048"/>
            <a:ext cx="4937760" cy="716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556792"/>
            <a:ext cx="91440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u="sng" dirty="0" smtClean="0">
                <a:solidFill>
                  <a:schemeClr val="accent3">
                    <a:lumMod val="50000"/>
                  </a:schemeClr>
                </a:solidFill>
              </a:rPr>
              <a:t>PESI is a non-profit Association 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to encourage and promote innovation and technology development (R&amp;D) through cooperation between Industry (Corps,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</a:rPr>
              <a:t>SME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, Engineering &amp; Consultancy firms, Technology Providers) and Research Organizations. PESI is part of the official Technologic Platform Network since its creation, </a:t>
            </a:r>
            <a:r>
              <a:rPr lang="en-US" sz="1600" u="sng" dirty="0" smtClean="0">
                <a:solidFill>
                  <a:schemeClr val="accent3">
                    <a:lumMod val="50000"/>
                  </a:schemeClr>
                </a:solidFill>
              </a:rPr>
              <a:t>12 years ago.</a:t>
            </a:r>
          </a:p>
          <a:p>
            <a:pPr algn="just"/>
            <a:endParaRPr lang="en-US" sz="16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Industry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, Government Bodies, Academia and Research Institutions</a:t>
            </a:r>
          </a:p>
          <a:p>
            <a:pPr lvl="1">
              <a:buFont typeface="Wingdings" pitchFamily="2" charset="2"/>
              <a:buChar char="q"/>
            </a:pP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 60 Founding Members</a:t>
            </a:r>
          </a:p>
          <a:p>
            <a:pPr lvl="1">
              <a:buFont typeface="Wingdings" pitchFamily="2" charset="2"/>
              <a:buChar char="q"/>
            </a:pP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 Around 850 active Organizations +2500 technicians members</a:t>
            </a:r>
          </a:p>
          <a:p>
            <a:pPr lvl="1" algn="just">
              <a:buFont typeface="Wingdings" pitchFamily="2" charset="2"/>
              <a:buChar char="q"/>
            </a:pPr>
            <a:endParaRPr lang="en-US" sz="16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PESI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promotes </a:t>
            </a:r>
            <a:r>
              <a:rPr lang="en-US" sz="1600" u="sng" dirty="0">
                <a:solidFill>
                  <a:schemeClr val="accent3">
                    <a:lumMod val="50000"/>
                  </a:schemeClr>
                </a:solidFill>
              </a:rPr>
              <a:t>an unified and integrated </a:t>
            </a:r>
            <a:r>
              <a:rPr lang="en-US" sz="1600" u="sng" dirty="0" smtClean="0">
                <a:solidFill>
                  <a:schemeClr val="accent3">
                    <a:lumMod val="50000"/>
                  </a:schemeClr>
                </a:solidFill>
              </a:rPr>
              <a:t>Vision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of </a:t>
            </a:r>
            <a:r>
              <a:rPr lang="en-US" sz="1600" u="sng" dirty="0">
                <a:solidFill>
                  <a:schemeClr val="accent3">
                    <a:lumMod val="50000"/>
                  </a:schemeClr>
                </a:solidFill>
              </a:rPr>
              <a:t>Industrial Safety in order to plan and boost Research, Development and Innovation </a:t>
            </a:r>
            <a:r>
              <a:rPr lang="en-US" sz="1600" u="sng" dirty="0" smtClean="0">
                <a:solidFill>
                  <a:schemeClr val="accent3">
                    <a:lumMod val="50000"/>
                  </a:schemeClr>
                </a:solidFill>
              </a:rPr>
              <a:t>Activities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. </a:t>
            </a:r>
            <a:endParaRPr lang="en-US" sz="1600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Current </a:t>
            </a:r>
            <a:r>
              <a:rPr lang="en-US" sz="1600" u="sng" dirty="0">
                <a:solidFill>
                  <a:schemeClr val="accent3">
                    <a:lumMod val="50000"/>
                  </a:schemeClr>
                </a:solidFill>
              </a:rPr>
              <a:t>working areas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:</a:t>
            </a:r>
          </a:p>
          <a:p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  Safety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of products and 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facilities</a:t>
            </a:r>
          </a:p>
          <a:p>
            <a:pPr lvl="1">
              <a:buFont typeface="Wingdings" pitchFamily="2" charset="2"/>
              <a:buChar char="q"/>
            </a:pP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  Labor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Occupational Safety and 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Health</a:t>
            </a:r>
          </a:p>
          <a:p>
            <a:pPr lvl="1">
              <a:buFont typeface="Wingdings" pitchFamily="2" charset="2"/>
              <a:buChar char="q"/>
            </a:pP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  Environmental Safety</a:t>
            </a:r>
          </a:p>
          <a:p>
            <a:pPr lvl="1">
              <a:buFont typeface="Wingdings" pitchFamily="2" charset="2"/>
              <a:buChar char="q"/>
            </a:pP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  Corporate Security (ICS cybersecurity inc.) and Resilience</a:t>
            </a:r>
          </a:p>
        </p:txBody>
      </p:sp>
      <p:sp>
        <p:nvSpPr>
          <p:cNvPr id="6" name="5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UNDERSTANDING THE SCOPE</a:t>
            </a:r>
          </a:p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WORKING AREAS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0" y="6054387"/>
            <a:ext cx="9144000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i="1" dirty="0" smtClean="0"/>
              <a:t>A </a:t>
            </a:r>
            <a:r>
              <a:rPr lang="en-US" sz="1600" i="1" u="sng" dirty="0" smtClean="0"/>
              <a:t>shared Vision </a:t>
            </a:r>
            <a:r>
              <a:rPr lang="en-US" sz="1600" i="1" dirty="0" smtClean="0"/>
              <a:t> corresponding to a </a:t>
            </a:r>
            <a:r>
              <a:rPr lang="en-US" sz="1600" b="1" i="1" dirty="0" smtClean="0">
                <a:solidFill>
                  <a:schemeClr val="accent3">
                    <a:lumMod val="50000"/>
                  </a:schemeClr>
                </a:solidFill>
              </a:rPr>
              <a:t>NEW GOVERNANCE AND INTEGRATED </a:t>
            </a:r>
            <a:r>
              <a:rPr lang="en-US" sz="1600" b="1" i="1" dirty="0" smtClean="0">
                <a:solidFill>
                  <a:schemeClr val="accent3">
                    <a:lumMod val="50000"/>
                  </a:schemeClr>
                </a:solidFill>
              </a:rPr>
              <a:t>RISK </a:t>
            </a:r>
            <a:r>
              <a:rPr lang="en-US" sz="1600" b="1" i="1" dirty="0" smtClean="0">
                <a:solidFill>
                  <a:schemeClr val="accent3">
                    <a:lumMod val="50000"/>
                  </a:schemeClr>
                </a:solidFill>
              </a:rPr>
              <a:t>MANAGEMENT MODEL </a:t>
            </a:r>
            <a:r>
              <a:rPr lang="en-US" sz="1600" i="1" dirty="0"/>
              <a:t>potentially va</a:t>
            </a:r>
            <a:r>
              <a:rPr lang="en-US" sz="1600" i="1" dirty="0" smtClean="0"/>
              <a:t>lid and adaptable to the most relevant </a:t>
            </a:r>
            <a:r>
              <a:rPr lang="en-US" sz="1600" i="1" u="sng" dirty="0" smtClean="0"/>
              <a:t>Industrial Systems</a:t>
            </a:r>
            <a:r>
              <a:rPr lang="en-US" sz="1600" i="1" dirty="0" smtClean="0"/>
              <a:t> (critical, essential) and so for their </a:t>
            </a:r>
            <a:r>
              <a:rPr lang="en-US" sz="1600" i="1" u="sng" dirty="0" smtClean="0"/>
              <a:t>Industrial Subsystems</a:t>
            </a:r>
            <a:r>
              <a:rPr lang="en-US" sz="1600" i="1" dirty="0"/>
              <a:t> </a:t>
            </a:r>
            <a:r>
              <a:rPr lang="en-US" sz="1600" i="1" dirty="0" smtClean="0"/>
              <a:t>to be integrated on them </a:t>
            </a:r>
            <a:r>
              <a:rPr lang="en-US" sz="1600" i="1" u="sng" dirty="0" smtClean="0"/>
              <a:t>because of their own and mutual risks </a:t>
            </a:r>
            <a:r>
              <a:rPr lang="en-US" sz="1600" i="1" dirty="0" smtClean="0"/>
              <a:t>(interdependencies).</a:t>
            </a:r>
            <a:endParaRPr lang="en-US" sz="1600" i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0" y="159023"/>
            <a:ext cx="6084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1. </a:t>
            </a:r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Modelo de Plataforma</a:t>
            </a:r>
            <a:endParaRPr lang="en-US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2" name="11 Imagen" descr="PESI logo cuadra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ESI-ETPIS_GRC-RES_model_we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1721" y="1509825"/>
            <a:ext cx="4824536" cy="4007407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0" y="766445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UNDERSTANDING THE VISION</a:t>
            </a:r>
          </a:p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NEW GOVERNANCE AND INTEGRATED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RISK MANAGEMENT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MODEL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0" y="5500389"/>
            <a:ext cx="9144000" cy="1384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tx2"/>
                </a:solidFill>
              </a:rPr>
              <a:t>(Outer layer) </a:t>
            </a:r>
            <a:r>
              <a:rPr lang="en-US" sz="1400" b="1" i="1" dirty="0" smtClean="0"/>
              <a:t>Trends &amp; Paradigms from Research on Industrial Systems </a:t>
            </a:r>
            <a:r>
              <a:rPr lang="en-US" sz="1400" i="1" dirty="0" smtClean="0"/>
              <a:t>(for Products, Services, Facilities,… )</a:t>
            </a:r>
          </a:p>
          <a:p>
            <a:endParaRPr lang="en-US" sz="1400" i="1" dirty="0" smtClean="0">
              <a:solidFill>
                <a:schemeClr val="tx2"/>
              </a:solidFill>
            </a:endParaRPr>
          </a:p>
          <a:p>
            <a:r>
              <a:rPr lang="en-US" sz="1400" i="1" dirty="0" smtClean="0">
                <a:solidFill>
                  <a:schemeClr val="tx2"/>
                </a:solidFill>
              </a:rPr>
              <a:t>(Inner layer) </a:t>
            </a:r>
            <a:r>
              <a:rPr lang="en-US" sz="1400" b="1" i="1" dirty="0"/>
              <a:t>Industrial Safety </a:t>
            </a:r>
            <a:r>
              <a:rPr lang="en-US" sz="1400" b="1" i="1" dirty="0" smtClean="0"/>
              <a:t>high level Managerial Functions </a:t>
            </a:r>
            <a:r>
              <a:rPr lang="en-US" sz="1400" i="1" dirty="0" smtClean="0"/>
              <a:t>(cross-cutting functions </a:t>
            </a:r>
            <a:r>
              <a:rPr lang="en-US" sz="1400" i="1" dirty="0" smtClean="0"/>
              <a:t>aligned </a:t>
            </a:r>
            <a:r>
              <a:rPr lang="en-US" sz="1400" i="1" dirty="0" smtClean="0"/>
              <a:t>to working areas defining “Innovation Circles” or the major “Working Groups”)</a:t>
            </a:r>
          </a:p>
          <a:p>
            <a:endParaRPr lang="en-US" sz="1400" i="1" dirty="0" smtClean="0"/>
          </a:p>
          <a:p>
            <a:r>
              <a:rPr lang="en-US" sz="1400" i="1" dirty="0" smtClean="0">
                <a:solidFill>
                  <a:schemeClr val="tx2"/>
                </a:solidFill>
              </a:rPr>
              <a:t>(Core) </a:t>
            </a:r>
            <a:r>
              <a:rPr lang="en-US" sz="1400" b="1" i="1" dirty="0" smtClean="0"/>
              <a:t>European Leadership and Priorities </a:t>
            </a:r>
            <a:r>
              <a:rPr lang="en-US" sz="1400" i="1" dirty="0" smtClean="0"/>
              <a:t>to be considered at any resulting action by the use of the Model</a:t>
            </a:r>
            <a:r>
              <a:rPr lang="en-US" sz="1400" b="1" i="1" dirty="0" smtClean="0"/>
              <a:t> 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0" y="159023"/>
            <a:ext cx="6084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1. </a:t>
            </a:r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Modelo de Plataforma</a:t>
            </a:r>
            <a:endParaRPr lang="en-US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7" name="16 Imagen" descr="PESI logo cuadrad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  <p:sp>
        <p:nvSpPr>
          <p:cNvPr id="18" name="17 Rectángulo"/>
          <p:cNvSpPr/>
          <p:nvPr/>
        </p:nvSpPr>
        <p:spPr>
          <a:xfrm>
            <a:off x="2339752" y="1772816"/>
            <a:ext cx="1066318" cy="30777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1400" b="1" i="1" dirty="0" smtClean="0">
                <a:solidFill>
                  <a:schemeClr val="tx2"/>
                </a:solidFill>
              </a:rPr>
              <a:t>Outer layer </a:t>
            </a:r>
            <a:endParaRPr lang="es-ES" sz="1400" b="1" i="1" dirty="0" smtClean="0">
              <a:solidFill>
                <a:schemeClr val="tx2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944269" y="2257127"/>
            <a:ext cx="987771" cy="30777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1400" b="1" i="1" dirty="0" smtClean="0">
                <a:solidFill>
                  <a:schemeClr val="tx2"/>
                </a:solidFill>
              </a:rPr>
              <a:t>Inner layer</a:t>
            </a:r>
            <a:endParaRPr lang="es-ES" sz="1400" b="1" i="1" dirty="0">
              <a:solidFill>
                <a:schemeClr val="tx2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4139952" y="2852936"/>
            <a:ext cx="522900" cy="30777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1400" b="1" i="1" dirty="0" smtClean="0">
                <a:solidFill>
                  <a:schemeClr val="tx2"/>
                </a:solidFill>
              </a:rPr>
              <a:t>Core</a:t>
            </a:r>
            <a:endParaRPr lang="es-ES" sz="1400" b="1" i="1" dirty="0">
              <a:solidFill>
                <a:schemeClr val="tx2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6516216" y="4221088"/>
            <a:ext cx="2592288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600" i="1" dirty="0" smtClean="0">
                <a:solidFill>
                  <a:schemeClr val="accent3">
                    <a:lumMod val="50000"/>
                  </a:schemeClr>
                </a:solidFill>
              </a:rPr>
              <a:t>A model reflecting what</a:t>
            </a:r>
          </a:p>
          <a:p>
            <a:r>
              <a:rPr lang="en-US" sz="1600" i="1" dirty="0" smtClean="0">
                <a:solidFill>
                  <a:schemeClr val="accent3">
                    <a:lumMod val="50000"/>
                  </a:schemeClr>
                </a:solidFill>
              </a:rPr>
              <a:t>the ecosystem is already doing and/or is able to go </a:t>
            </a:r>
          </a:p>
          <a:p>
            <a:r>
              <a:rPr lang="en-US" sz="1600" i="1" dirty="0" smtClean="0">
                <a:solidFill>
                  <a:schemeClr val="accent3">
                    <a:lumMod val="50000"/>
                  </a:schemeClr>
                </a:solidFill>
              </a:rPr>
              <a:t>on doing (Spanish Case)</a:t>
            </a:r>
            <a:endParaRPr lang="es-ES" sz="1600" i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0" y="3068960"/>
            <a:ext cx="2339752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600" i="1" dirty="0" smtClean="0">
                <a:solidFill>
                  <a:schemeClr val="accent3">
                    <a:lumMod val="50000"/>
                  </a:schemeClr>
                </a:solidFill>
              </a:rPr>
              <a:t>Three  (permeable)</a:t>
            </a:r>
          </a:p>
          <a:p>
            <a:r>
              <a:rPr lang="en-US" sz="1600" i="1" dirty="0" smtClean="0">
                <a:solidFill>
                  <a:schemeClr val="accent3">
                    <a:lumMod val="50000"/>
                  </a:schemeClr>
                </a:solidFill>
              </a:rPr>
              <a:t>layers model</a:t>
            </a:r>
          </a:p>
          <a:p>
            <a:r>
              <a:rPr lang="en-US" sz="1600" i="1" dirty="0" smtClean="0">
                <a:solidFill>
                  <a:schemeClr val="accent3">
                    <a:lumMod val="50000"/>
                  </a:schemeClr>
                </a:solidFill>
              </a:rPr>
              <a:t>to cope with complexity</a:t>
            </a:r>
          </a:p>
        </p:txBody>
      </p:sp>
      <p:sp>
        <p:nvSpPr>
          <p:cNvPr id="47" name="46 Rectángulo"/>
          <p:cNvSpPr/>
          <p:nvPr/>
        </p:nvSpPr>
        <p:spPr>
          <a:xfrm>
            <a:off x="6264696" y="1589891"/>
            <a:ext cx="2843808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600" i="1" dirty="0" smtClean="0">
                <a:solidFill>
                  <a:schemeClr val="accent3">
                    <a:lumMod val="50000"/>
                  </a:schemeClr>
                </a:solidFill>
              </a:rPr>
              <a:t>Governance to help Public and Private Organizations on funding priorization for New Safety and Security Solutions.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Flecha derecha"/>
          <p:cNvSpPr/>
          <p:nvPr/>
        </p:nvSpPr>
        <p:spPr>
          <a:xfrm rot="5400000">
            <a:off x="3933187" y="5003917"/>
            <a:ext cx="622530" cy="641048"/>
          </a:xfrm>
          <a:prstGeom prst="rightArrow">
            <a:avLst>
              <a:gd name="adj1" fmla="val 53192"/>
              <a:gd name="adj2" fmla="val 64421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3 Diagrama"/>
          <p:cNvGraphicFramePr/>
          <p:nvPr/>
        </p:nvGraphicFramePr>
        <p:xfrm>
          <a:off x="1986737" y="1964837"/>
          <a:ext cx="4604999" cy="3076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16 CuadroTexto"/>
          <p:cNvSpPr txBox="1"/>
          <p:nvPr/>
        </p:nvSpPr>
        <p:spPr>
          <a:xfrm>
            <a:off x="0" y="6239053"/>
            <a:ext cx="9143999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i="1" dirty="0" smtClean="0"/>
              <a:t>The main Mission is to define specific Research, Development  and Innovation Projects </a:t>
            </a:r>
            <a:r>
              <a:rPr lang="en-US" sz="1600" i="1" dirty="0" smtClean="0"/>
              <a:t>related to existing Industrial Systems or new Security Subsystems </a:t>
            </a:r>
            <a:r>
              <a:rPr lang="en-US" sz="1600" b="1" i="1" dirty="0" smtClean="0"/>
              <a:t>under the current of future Rdi Programs</a:t>
            </a:r>
            <a:endParaRPr lang="en-US" sz="1600" b="1" i="1" dirty="0" smtClean="0">
              <a:solidFill>
                <a:schemeClr val="accent3"/>
              </a:solidFill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UNDERSTANDING THE MISSION</a:t>
            </a:r>
          </a:p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RESEARCH, DEVELOPMENT AND INNOVATION PROJECTS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5457172" y="4225642"/>
            <a:ext cx="26695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In close collaboration with Safety and </a:t>
            </a:r>
          </a:p>
          <a:p>
            <a:pPr algn="ctr"/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Security Solutions Providers</a:t>
            </a:r>
            <a:endParaRPr lang="en-US" sz="16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n-US" sz="1600" dirty="0">
                <a:solidFill>
                  <a:schemeClr val="tx2"/>
                </a:solidFill>
              </a:rPr>
              <a:t>(Inner Layer) 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251520" y="1556792"/>
            <a:ext cx="31028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Converting Stakeholders Needs and Constraints into Requirements  inspired by Trends</a:t>
            </a:r>
          </a:p>
          <a:p>
            <a:pPr algn="ctr"/>
            <a:r>
              <a:rPr lang="en-US" sz="1600" dirty="0" smtClean="0">
                <a:solidFill>
                  <a:schemeClr val="tx2"/>
                </a:solidFill>
              </a:rPr>
              <a:t>(Outer Layer)</a:t>
            </a:r>
          </a:p>
          <a:p>
            <a:pPr algn="ctr"/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en-US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5148064" y="1700808"/>
            <a:ext cx="3436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Integrating Business 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 Trends as Continuity  within Governance</a:t>
            </a:r>
          </a:p>
          <a:p>
            <a:pPr algn="ctr"/>
            <a:r>
              <a:rPr lang="en-US" sz="1600" dirty="0" smtClean="0">
                <a:solidFill>
                  <a:schemeClr val="tx2"/>
                </a:solidFill>
              </a:rPr>
              <a:t>(Outer Layer)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451737" y="4195485"/>
            <a:ext cx="28030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In close collaboration with</a:t>
            </a:r>
          </a:p>
          <a:p>
            <a:pPr algn="ctr"/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Cross-cutting Industrial Activities</a:t>
            </a:r>
          </a:p>
          <a:p>
            <a:pPr algn="ctr"/>
            <a:r>
              <a:rPr lang="en-US" sz="1600" dirty="0" smtClean="0">
                <a:solidFill>
                  <a:schemeClr val="tx2"/>
                </a:solidFill>
              </a:rPr>
              <a:t>(Inner Layer) 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0" y="159023"/>
            <a:ext cx="6084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1. </a:t>
            </a:r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Modelo de Plataforma</a:t>
            </a:r>
            <a:endParaRPr lang="en-US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1" name="20 Imagen" descr="PESI logo cuadrado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  <p:sp>
        <p:nvSpPr>
          <p:cNvPr id="22" name="21 CuadroTexto"/>
          <p:cNvSpPr txBox="1"/>
          <p:nvPr/>
        </p:nvSpPr>
        <p:spPr>
          <a:xfrm>
            <a:off x="1979712" y="5682734"/>
            <a:ext cx="4680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accent3"/>
                </a:solidFill>
              </a:rPr>
              <a:t>Industrial Safety and Security Activities</a:t>
            </a:r>
            <a:endParaRPr lang="en-US" sz="1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0" y="159023"/>
            <a:ext cx="6084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2 . </a:t>
            </a:r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La I+D+i en Seguridad Industrial en España </a:t>
            </a:r>
            <a:endParaRPr lang="en-US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tx2"/>
                </a:solidFill>
              </a:rPr>
              <a:t>CORRESPONDENCIA DE LA ACTIVIDAD DE I+D+I NACIONAL CON LA ESTRUCTURA DE PESI</a:t>
            </a:r>
          </a:p>
          <a:p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</a:rPr>
              <a:t>MUESTRA DE PROYECTOS DE I+D+I SOCIOS PESI Y PRINCIPALES COLABORADORES (2012-2018)</a:t>
            </a:r>
            <a:endParaRPr lang="es-ES" dirty="0">
              <a:solidFill>
                <a:schemeClr val="tx2"/>
              </a:solidFill>
            </a:endParaRPr>
          </a:p>
        </p:txBody>
      </p:sp>
      <p:pic>
        <p:nvPicPr>
          <p:cNvPr id="12" name="11 Imagen" descr="PESI logo cuadra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  <p:sp>
        <p:nvSpPr>
          <p:cNvPr id="18" name="17 Rectángulo"/>
          <p:cNvSpPr/>
          <p:nvPr/>
        </p:nvSpPr>
        <p:spPr>
          <a:xfrm>
            <a:off x="0" y="5869721"/>
            <a:ext cx="9144000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1200" i="1" dirty="0" smtClean="0"/>
              <a:t>Para el </a:t>
            </a:r>
            <a:r>
              <a:rPr lang="es-ES" sz="1200" b="1" i="1" dirty="0" smtClean="0"/>
              <a:t>periodo 2012- 2018 </a:t>
            </a:r>
            <a:r>
              <a:rPr lang="es-ES" sz="1200" i="1" dirty="0" smtClean="0"/>
              <a:t>(parcial)</a:t>
            </a:r>
            <a:r>
              <a:rPr lang="es-ES" sz="1200" b="1" i="1" dirty="0" smtClean="0"/>
              <a:t> </a:t>
            </a:r>
            <a:r>
              <a:rPr lang="es-ES" sz="1200" i="1" dirty="0" smtClean="0"/>
              <a:t>se han identificado unos </a:t>
            </a:r>
            <a:r>
              <a:rPr lang="es-ES" sz="1200" b="1" i="1" dirty="0" smtClean="0"/>
              <a:t>220 proyectos de I+D+i.</a:t>
            </a:r>
          </a:p>
          <a:p>
            <a:r>
              <a:rPr lang="es-ES" sz="1200" b="1" i="1" dirty="0" smtClean="0"/>
              <a:t>51% de los proyectos tienen correspondencia con </a:t>
            </a:r>
            <a:r>
              <a:rPr lang="es-ES" sz="1200" b="1" i="1" dirty="0" err="1" smtClean="0"/>
              <a:t>Tems</a:t>
            </a:r>
            <a:r>
              <a:rPr lang="es-ES" sz="1200" b="1" i="1" dirty="0" smtClean="0"/>
              <a:t> de la Agenda del </a:t>
            </a:r>
            <a:r>
              <a:rPr lang="es-ES" sz="1200" b="1" i="1" dirty="0" err="1" smtClean="0"/>
              <a:t>GT</a:t>
            </a:r>
            <a:r>
              <a:rPr lang="es-ES" sz="1200" b="1" i="1" dirty="0" smtClean="0"/>
              <a:t> Safety</a:t>
            </a:r>
            <a:r>
              <a:rPr lang="es-ES" sz="1200" i="1" dirty="0" smtClean="0"/>
              <a:t>, 19% </a:t>
            </a:r>
            <a:r>
              <a:rPr lang="es-ES" sz="1200" i="1" dirty="0" err="1" smtClean="0"/>
              <a:t>GT</a:t>
            </a:r>
            <a:r>
              <a:rPr lang="es-ES" sz="1200" i="1" dirty="0" smtClean="0"/>
              <a:t> Security y 16% son de Movilidad.</a:t>
            </a:r>
          </a:p>
          <a:p>
            <a:r>
              <a:rPr lang="es-ES" sz="1200" b="1" i="1" dirty="0" smtClean="0"/>
              <a:t>61% de los proyectos tienen financiación Europea</a:t>
            </a:r>
            <a:r>
              <a:rPr lang="es-ES" sz="1200" i="1" dirty="0" smtClean="0"/>
              <a:t>, 21% nacional, y un 5% regional.</a:t>
            </a:r>
          </a:p>
          <a:p>
            <a:r>
              <a:rPr lang="es-ES" sz="1200" b="1" i="1" dirty="0" smtClean="0"/>
              <a:t>El crecimiento del conjunto es constante </a:t>
            </a:r>
            <a:r>
              <a:rPr lang="es-ES" sz="1200" i="1" dirty="0" smtClean="0"/>
              <a:t>considerando en media entre 2012- y 2017.</a:t>
            </a:r>
          </a:p>
          <a:p>
            <a:r>
              <a:rPr lang="es-ES" sz="1200" b="1" i="1" dirty="0" smtClean="0"/>
              <a:t>El crecimiento anual por categorías es en general constante </a:t>
            </a:r>
            <a:r>
              <a:rPr lang="es-ES" sz="1200" i="1" dirty="0" smtClean="0"/>
              <a:t>con posible tendencia a decaer en </a:t>
            </a:r>
            <a:r>
              <a:rPr lang="es-ES" sz="1200" i="1" dirty="0" err="1" smtClean="0"/>
              <a:t>GT</a:t>
            </a:r>
            <a:r>
              <a:rPr lang="es-ES" sz="1200" i="1" dirty="0" smtClean="0"/>
              <a:t> Nano entre 2012- y 2017.</a:t>
            </a:r>
          </a:p>
        </p:txBody>
      </p:sp>
      <p:pic>
        <p:nvPicPr>
          <p:cNvPr id="21" name="20 Imagen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35896" y="4293096"/>
            <a:ext cx="2448272" cy="1296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23 Imagen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16216" y="4365104"/>
            <a:ext cx="2520280" cy="1296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1914780"/>
            <a:ext cx="3118148" cy="36744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6" name="25 CuadroTexto"/>
          <p:cNvSpPr txBox="1"/>
          <p:nvPr/>
        </p:nvSpPr>
        <p:spPr>
          <a:xfrm>
            <a:off x="3917374" y="1609055"/>
            <a:ext cx="2382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Distribución por Categorías </a:t>
            </a:r>
            <a:endParaRPr lang="es-ES" sz="1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6653678" y="1484784"/>
            <a:ext cx="2382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Distribución por Origen de Financiación Pública</a:t>
            </a:r>
            <a:endParaRPr lang="es-ES" sz="1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3917374" y="3789040"/>
            <a:ext cx="2382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Crecimiento anual en conjunto</a:t>
            </a:r>
            <a:endParaRPr lang="es-ES" sz="1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6653678" y="3789040"/>
            <a:ext cx="2382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Crecimiento anual  por Categorías</a:t>
            </a:r>
            <a:endParaRPr lang="es-ES" sz="1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51920" y="1988840"/>
            <a:ext cx="2520280" cy="16757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04248" y="1987004"/>
            <a:ext cx="2162184" cy="16537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2" name="31 CuadroTexto"/>
          <p:cNvSpPr txBox="1"/>
          <p:nvPr/>
        </p:nvSpPr>
        <p:spPr>
          <a:xfrm>
            <a:off x="611560" y="1537047"/>
            <a:ext cx="2382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Agenda PESI y Categorías </a:t>
            </a:r>
            <a:endParaRPr lang="es-ES" sz="14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159023"/>
            <a:ext cx="7668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3. Oportunidades de I+D+i en Seguridad Industrial H2020</a:t>
            </a:r>
          </a:p>
        </p:txBody>
      </p:sp>
      <p:sp>
        <p:nvSpPr>
          <p:cNvPr id="5" name="4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tx2"/>
                </a:solidFill>
              </a:rPr>
              <a:t>CORRESPONDENCIA DEL PROGRAMA H2020 (2018-2020) CON LA ESTRUCTURA DE PESI (i)</a:t>
            </a:r>
          </a:p>
          <a:p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</a:rPr>
              <a:t>ANÁLISIS DEL PROGRAMA Y RETOS</a:t>
            </a:r>
            <a:endParaRPr lang="es-ES" dirty="0">
              <a:solidFill>
                <a:schemeClr val="tx2"/>
              </a:solidFill>
            </a:endParaRPr>
          </a:p>
        </p:txBody>
      </p:sp>
      <p:pic>
        <p:nvPicPr>
          <p:cNvPr id="6" name="5 Imagen" descr="PESI logo cuadra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0931" y="1556792"/>
            <a:ext cx="8255525" cy="2160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15 CuadroTexto"/>
          <p:cNvSpPr txBox="1"/>
          <p:nvPr/>
        </p:nvSpPr>
        <p:spPr>
          <a:xfrm>
            <a:off x="0" y="3917955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De la búsqueda  directa o indirecta de </a:t>
            </a:r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oportunidades </a:t>
            </a:r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para </a:t>
            </a:r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el ecosistema PESI dentro del Programa H2020 </a:t>
            </a: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 se aprecia que el Programa recoge </a:t>
            </a:r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RETOS PARA LA SOSTENIBILIDAD : </a:t>
            </a: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algunos  </a:t>
            </a:r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específicos de la Seguridad Industrial  </a:t>
            </a: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en el Subprograma </a:t>
            </a:r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Sociedades Seguras (DRS, DS, INFRA, SEC) </a:t>
            </a: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y otros que podríamos reasignar a las </a:t>
            </a:r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Políticas  Europeas y Nacionales en definición (2020-2030):</a:t>
            </a:r>
          </a:p>
          <a:p>
            <a:endParaRPr lang="es-ES" sz="1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   </a:t>
            </a:r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Medio Ambiente, Cambio Climático, Economía Circular </a:t>
            </a: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(SC)</a:t>
            </a:r>
          </a:p>
          <a:p>
            <a:pPr lvl="1">
              <a:buFont typeface="Wingdings" pitchFamily="2" charset="2"/>
              <a:buChar char="q"/>
            </a:pP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   </a:t>
            </a:r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Digitalización</a:t>
            </a: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 (</a:t>
            </a:r>
            <a:r>
              <a:rPr lang="es-ES" sz="1400" dirty="0" err="1" smtClean="0">
                <a:solidFill>
                  <a:schemeClr val="accent3">
                    <a:lumMod val="50000"/>
                  </a:schemeClr>
                </a:solidFill>
              </a:rPr>
              <a:t>ICT</a:t>
            </a: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</a:p>
          <a:p>
            <a:pPr lvl="1">
              <a:buFont typeface="Wingdings" pitchFamily="2" charset="2"/>
              <a:buChar char="q"/>
            </a:pP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   </a:t>
            </a:r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Energía Segura y Limpia </a:t>
            </a: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(SC)</a:t>
            </a:r>
          </a:p>
          <a:p>
            <a:pPr lvl="1">
              <a:buFont typeface="Wingdings" pitchFamily="2" charset="2"/>
              <a:buChar char="q"/>
            </a:pPr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   Transporte </a:t>
            </a: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(S2R, MG, ART)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0" y="6054387"/>
            <a:ext cx="9144000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1200" b="1" i="1" dirty="0" smtClean="0"/>
              <a:t>Resultados de búsqueda semántica </a:t>
            </a:r>
            <a:r>
              <a:rPr lang="es-ES" sz="1200" i="1" dirty="0" smtClean="0"/>
              <a:t>por palabra clave (</a:t>
            </a:r>
            <a:r>
              <a:rPr lang="es-ES" sz="1200" b="1" i="1" dirty="0" smtClean="0"/>
              <a:t>Safety, Security, </a:t>
            </a:r>
            <a:r>
              <a:rPr lang="es-ES" sz="1200" b="1" i="1" dirty="0" err="1" smtClean="0"/>
              <a:t>Safe</a:t>
            </a:r>
            <a:r>
              <a:rPr lang="es-ES" sz="1200" b="1" i="1" dirty="0" smtClean="0"/>
              <a:t>, </a:t>
            </a:r>
            <a:r>
              <a:rPr lang="es-ES" sz="1200" b="1" i="1" dirty="0" err="1" smtClean="0"/>
              <a:t>Reliability</a:t>
            </a:r>
            <a:r>
              <a:rPr lang="es-ES" sz="1200" b="1" i="1" dirty="0" smtClean="0"/>
              <a:t>,  </a:t>
            </a:r>
            <a:r>
              <a:rPr lang="es-ES" sz="1200" b="1" i="1" dirty="0" err="1" smtClean="0"/>
              <a:t>Maintenance</a:t>
            </a:r>
            <a:r>
              <a:rPr lang="es-ES" sz="1200" b="1" i="1" dirty="0" smtClean="0"/>
              <a:t>)</a:t>
            </a:r>
            <a:r>
              <a:rPr lang="es-ES" sz="1200" i="1" dirty="0" smtClean="0"/>
              <a:t>… y filtrado posterior por posible correspondencia con los </a:t>
            </a:r>
            <a:r>
              <a:rPr lang="es-ES" sz="1200" i="1" dirty="0" err="1" smtClean="0"/>
              <a:t>GTs</a:t>
            </a:r>
            <a:r>
              <a:rPr lang="es-ES" sz="1200" i="1" dirty="0" smtClean="0"/>
              <a:t> sin atender a la cantidad de capacidades (o número de socios por </a:t>
            </a:r>
            <a:r>
              <a:rPr lang="es-ES" sz="1200" i="1" dirty="0" err="1" smtClean="0"/>
              <a:t>GT</a:t>
            </a:r>
            <a:r>
              <a:rPr lang="es-ES" sz="1200" i="1" dirty="0" smtClean="0"/>
              <a:t>).</a:t>
            </a:r>
          </a:p>
          <a:p>
            <a:endParaRPr lang="es-ES" sz="1200" i="1" dirty="0" smtClean="0"/>
          </a:p>
          <a:p>
            <a:r>
              <a:rPr lang="es-ES" sz="1200" i="1" dirty="0" smtClean="0"/>
              <a:t>Para los </a:t>
            </a:r>
            <a:r>
              <a:rPr lang="es-ES" sz="1200" b="1" i="1" dirty="0" err="1" smtClean="0"/>
              <a:t>Topics</a:t>
            </a:r>
            <a:r>
              <a:rPr lang="es-ES" sz="1200" b="1" i="1" dirty="0" smtClean="0"/>
              <a:t> de Security</a:t>
            </a:r>
            <a:r>
              <a:rPr lang="es-ES" sz="1200" i="1" dirty="0" smtClean="0"/>
              <a:t> (SEC) , se procedió a un filtrado por posible correspondencia con los </a:t>
            </a:r>
            <a:r>
              <a:rPr lang="es-ES" sz="1200" i="1" dirty="0" err="1" smtClean="0"/>
              <a:t>GTs.</a:t>
            </a:r>
            <a:endParaRPr lang="es-ES" sz="12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666580"/>
            <a:ext cx="4464496" cy="22689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1700808"/>
            <a:ext cx="2873173" cy="2160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870" y="4149081"/>
            <a:ext cx="4112402" cy="18722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7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tx2"/>
                </a:solidFill>
              </a:rPr>
              <a:t>CORRESPONDENCIA DEL PROGRAMA H2020 (2018-2020) CON LA ESTRUCTURA DE PESI (</a:t>
            </a:r>
            <a:r>
              <a:rPr lang="es-ES" dirty="0" err="1" smtClean="0">
                <a:solidFill>
                  <a:schemeClr val="tx2"/>
                </a:solidFill>
              </a:rPr>
              <a:t>ii</a:t>
            </a:r>
            <a:r>
              <a:rPr lang="es-ES" dirty="0" smtClean="0">
                <a:solidFill>
                  <a:schemeClr val="tx2"/>
                </a:solidFill>
              </a:rPr>
              <a:t>)</a:t>
            </a:r>
          </a:p>
          <a:p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</a:rPr>
              <a:t>ANÁLISIS DE OPORTUNIDADES DEL PROGRAMA Y GRUPOS DE TRABAJO EN PESI 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0" y="6176337"/>
            <a:ext cx="914400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1200" b="1" i="1" dirty="0" smtClean="0"/>
              <a:t>DS, </a:t>
            </a:r>
            <a:r>
              <a:rPr lang="es-ES" sz="1200" b="1" i="1" dirty="0" err="1" smtClean="0"/>
              <a:t>FOF</a:t>
            </a:r>
            <a:r>
              <a:rPr lang="es-ES" sz="1200" b="1" i="1" dirty="0" smtClean="0"/>
              <a:t>,  </a:t>
            </a:r>
            <a:r>
              <a:rPr lang="es-ES" sz="1200" b="1" i="1" dirty="0" err="1" smtClean="0"/>
              <a:t>ICT</a:t>
            </a:r>
            <a:r>
              <a:rPr lang="es-ES" sz="1200" b="1" i="1" dirty="0" smtClean="0"/>
              <a:t>, DRS,  SC e INFRA suponen el 70% de las oportunidades </a:t>
            </a:r>
            <a:r>
              <a:rPr lang="es-ES" sz="1200" i="1" dirty="0" smtClean="0"/>
              <a:t>identificadas para el Ecosistema PESI.</a:t>
            </a:r>
          </a:p>
          <a:p>
            <a:r>
              <a:rPr lang="es-ES" sz="1200" b="1" i="1" dirty="0" smtClean="0"/>
              <a:t>Reparto de oportunidades: </a:t>
            </a:r>
            <a:r>
              <a:rPr lang="es-ES" sz="1200" b="1" i="1" dirty="0" err="1" smtClean="0"/>
              <a:t>GT</a:t>
            </a:r>
            <a:r>
              <a:rPr lang="es-ES" sz="1200" b="1" i="1" dirty="0" smtClean="0"/>
              <a:t> SAFETY  (44%) y </a:t>
            </a:r>
            <a:r>
              <a:rPr lang="es-ES" sz="1200" b="1" i="1" dirty="0" err="1" smtClean="0"/>
              <a:t>GT</a:t>
            </a:r>
            <a:r>
              <a:rPr lang="es-ES" sz="1200" b="1" i="1" dirty="0" smtClean="0"/>
              <a:t> SECURITY + </a:t>
            </a:r>
            <a:r>
              <a:rPr lang="es-ES" sz="1200" b="1" i="1" dirty="0" err="1" smtClean="0"/>
              <a:t>SGT</a:t>
            </a:r>
            <a:r>
              <a:rPr lang="es-ES" sz="1200" b="1" i="1" dirty="0" smtClean="0"/>
              <a:t> CBS  (27 %)</a:t>
            </a:r>
            <a:r>
              <a:rPr lang="es-ES" sz="1200" i="1" dirty="0" smtClean="0"/>
              <a:t>, </a:t>
            </a:r>
            <a:r>
              <a:rPr lang="es-ES" sz="1200" i="1" dirty="0" err="1" smtClean="0"/>
              <a:t>GT</a:t>
            </a:r>
            <a:r>
              <a:rPr lang="es-ES" sz="1200" i="1" dirty="0" smtClean="0"/>
              <a:t> </a:t>
            </a:r>
            <a:r>
              <a:rPr lang="es-ES" sz="1200" i="1" dirty="0" err="1" smtClean="0"/>
              <a:t>MOV</a:t>
            </a:r>
            <a:r>
              <a:rPr lang="es-ES" sz="1200" i="1" dirty="0" smtClean="0"/>
              <a:t>-SEC (13%)</a:t>
            </a:r>
          </a:p>
          <a:p>
            <a:r>
              <a:rPr lang="es-ES" sz="1200" i="1" dirty="0" smtClean="0"/>
              <a:t>Recordar del análisis del caso español  el tipo de proyectos de I+D+i: de los socios </a:t>
            </a:r>
            <a:r>
              <a:rPr lang="es-ES" sz="1200" b="1" i="1" dirty="0" err="1" smtClean="0"/>
              <a:t>GT</a:t>
            </a:r>
            <a:r>
              <a:rPr lang="es-ES" sz="1200" b="1" i="1" dirty="0" smtClean="0"/>
              <a:t> SAFETY ( 51%), </a:t>
            </a:r>
            <a:r>
              <a:rPr lang="es-ES" sz="1200" b="1" i="1" dirty="0" err="1" smtClean="0"/>
              <a:t>GT</a:t>
            </a:r>
            <a:r>
              <a:rPr lang="es-ES" sz="1200" b="1" i="1" dirty="0" smtClean="0"/>
              <a:t> SECURITY (19%), </a:t>
            </a:r>
            <a:r>
              <a:rPr lang="es-ES" sz="1200" i="1" dirty="0" err="1" smtClean="0"/>
              <a:t>GT</a:t>
            </a:r>
            <a:r>
              <a:rPr lang="es-ES" sz="1200" i="1" dirty="0" smtClean="0"/>
              <a:t> </a:t>
            </a:r>
            <a:r>
              <a:rPr lang="es-ES" sz="1200" i="1" dirty="0" err="1" smtClean="0"/>
              <a:t>MOV</a:t>
            </a:r>
            <a:r>
              <a:rPr lang="es-ES" sz="1200" i="1" dirty="0" smtClean="0"/>
              <a:t>-SEC (16%)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0" y="159023"/>
            <a:ext cx="7668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3. Oportunidades de I+D+i en Seguridad Industrial H2020</a:t>
            </a:r>
          </a:p>
        </p:txBody>
      </p:sp>
      <p:pic>
        <p:nvPicPr>
          <p:cNvPr id="12" name="11 Imagen" descr="PESI logo cuadrad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159023"/>
            <a:ext cx="7668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4. </a:t>
            </a:r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Seguridad y la Sostenibilidad aplicadas a la CPI y CPS </a:t>
            </a:r>
            <a:endParaRPr lang="en-US" sz="24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4 Imagen" descr="PESI logo cuadra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tx2"/>
                </a:solidFill>
              </a:rPr>
              <a:t>SOSTENIBILIDAD Y SEGURIDAD</a:t>
            </a:r>
          </a:p>
          <a:p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</a:rPr>
              <a:t>CORRESPONDENCIA DE RETOS EN SOSTENIBILIDAD CON  Y AGENDA ESTRATÉGICA DE PESI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0" y="1587564"/>
            <a:ext cx="91440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</a:rPr>
              <a:t>A modo de ejemplo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, citar la correspondencia de  los Grupos de Trabajo en PESI con una </a:t>
            </a:r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</a:rPr>
              <a:t>selección de RETOS PARA LA SOSTENIBILIDAD y </a:t>
            </a:r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</a:rPr>
              <a:t>particularizado </a:t>
            </a:r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</a:rPr>
              <a:t>para ciertas Industrias e Infraestructuras 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:  </a:t>
            </a:r>
          </a:p>
          <a:p>
            <a:endParaRPr lang="es-ES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</a:rPr>
              <a:t>RETO – Economía Circular (aplicado a Actividades industriales):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  Transporte Seguro de materias primas recuperadas &gt;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GT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MOV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-SEC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  Seguridad Ambiental de los sistemas de proceso &gt;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GT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SAFETY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  Seguridad integral y Resiliencia (Safety, Security y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Ciberseguridad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) &gt;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GT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SECURITY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  …</a:t>
            </a:r>
          </a:p>
          <a:p>
            <a:endParaRPr lang="es-ES" sz="16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</a:rPr>
              <a:t>RETO  - Energía Limpia y Segura  (aplicado a </a:t>
            </a:r>
            <a:r>
              <a:rPr lang="es-ES" sz="1600" b="1" dirty="0" err="1" smtClean="0">
                <a:solidFill>
                  <a:schemeClr val="accent3">
                    <a:lumMod val="50000"/>
                  </a:schemeClr>
                </a:solidFill>
              </a:rPr>
              <a:t>microgeneración</a:t>
            </a:r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</a:rPr>
              <a:t> y nuevas redes):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 Fiabilidad de sistemas (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RAMS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) &gt;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GT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SAFETY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 Gestión de Activos e integración de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PRL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(con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BIM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) &gt;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GT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SAFETY,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GT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CULT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-BIEN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 Factor Generacional en el ámbito del Trabajo &gt;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GT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CUL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-BIEN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Ciberseguridad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del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IoT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&gt;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GT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SAFETY,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SGT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CIBERSEGURIDAD</a:t>
            </a:r>
            <a:endParaRPr lang="es-ES" sz="16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Seguridad Integral y Resiliencia &gt; </a:t>
            </a:r>
            <a:r>
              <a:rPr lang="es-ES" sz="1600" dirty="0" err="1" smtClean="0">
                <a:solidFill>
                  <a:schemeClr val="accent3">
                    <a:lumMod val="50000"/>
                  </a:schemeClr>
                </a:solidFill>
              </a:rPr>
              <a:t>GT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SECURITY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  …</a:t>
            </a:r>
            <a:endParaRPr lang="es-E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endParaRPr lang="es-ES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-36512" y="5877272"/>
            <a:ext cx="9144000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1400" b="1" i="1" dirty="0" smtClean="0"/>
              <a:t>La I+D+i en Seguridad Industrial está presente en los Retos actuales</a:t>
            </a:r>
            <a:r>
              <a:rPr lang="es-ES" sz="1400" i="1" dirty="0" smtClean="0"/>
              <a:t> de nuestra sociedad  y es posible encontrar una correspondencia de Temas de su</a:t>
            </a:r>
            <a:r>
              <a:rPr lang="es-ES" sz="1400" b="1" i="1" dirty="0" smtClean="0"/>
              <a:t> Agenda Estratégica, que deben estar presentes en el “</a:t>
            </a:r>
            <a:r>
              <a:rPr lang="es-ES" sz="1400" b="1" i="1" dirty="0" err="1" smtClean="0"/>
              <a:t>RoadMap</a:t>
            </a:r>
            <a:r>
              <a:rPr lang="es-ES" sz="1400" b="1" i="1" dirty="0" smtClean="0"/>
              <a:t>” de desarrollo de Soluciones Innovadoras par la Sostenibilidad </a:t>
            </a:r>
            <a:r>
              <a:rPr lang="es-ES" sz="1400" i="1" dirty="0" smtClean="0"/>
              <a:t>conforme empleen un </a:t>
            </a:r>
            <a:r>
              <a:rPr lang="es-ES" sz="1400" b="1" i="1" dirty="0" smtClean="0"/>
              <a:t>Modelo de Gobernanza de los Riesgos y las Seguridades </a:t>
            </a:r>
            <a:r>
              <a:rPr lang="es-ES" sz="1400" i="1" dirty="0" smtClean="0"/>
              <a:t>adaptado a su sector </a:t>
            </a:r>
            <a:r>
              <a:rPr lang="es-ES" sz="1400" b="1" i="1" dirty="0" smtClean="0"/>
              <a:t>para ser incorporadas a lo largo del ciclo de vida</a:t>
            </a:r>
            <a:r>
              <a:rPr lang="es-ES" sz="1400" i="1" dirty="0" smtClean="0"/>
              <a:t> del producto o servicio.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159023"/>
            <a:ext cx="7668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4. </a:t>
            </a:r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Seguridad y la Sostenibilidad aplicadas a la CPI y CPS </a:t>
            </a:r>
            <a:endParaRPr lang="en-US" sz="24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4 Imagen" descr="PESI logo cuadra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tx2"/>
                </a:solidFill>
              </a:rPr>
              <a:t>SOSTENIBILIDAD Y SEGURIDAD</a:t>
            </a:r>
          </a:p>
          <a:p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</a:rPr>
              <a:t>INDUSTRIA 4.0 y KETS EN PESI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0" y="1412776"/>
            <a:ext cx="9144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</a:rPr>
              <a:t>Se comparte un concepto 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que contribuye indirectamente a resolver </a:t>
            </a:r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</a:rPr>
              <a:t>Retos </a:t>
            </a:r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</a:rPr>
              <a:t>para la Sostenibilidad:</a:t>
            </a:r>
            <a:endParaRPr lang="es-ES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es-ES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 Medio Ambiente, Cambio Climático, Economía Circular 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 Energía Segura y Limpia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 Transporte</a:t>
            </a:r>
          </a:p>
          <a:p>
            <a:pPr lvl="1">
              <a:buFont typeface="Wingdings" pitchFamily="2" charset="2"/>
              <a:buChar char="q"/>
            </a:pPr>
            <a:endParaRPr lang="es-ES" sz="16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s-ES" sz="1600" b="1" dirty="0" err="1" smtClean="0">
                <a:solidFill>
                  <a:schemeClr val="accent3">
                    <a:lumMod val="50000"/>
                  </a:schemeClr>
                </a:solidFill>
              </a:rPr>
              <a:t>KETs</a:t>
            </a:r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</a:rPr>
              <a:t> relacionadas con nuevos agentes del Ecosistema PESI que contribuyen también al Reto de la “Digitalización”:</a:t>
            </a:r>
            <a:endParaRPr lang="es-ES" sz="1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es-ES" sz="1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</a:rPr>
              <a:t>   </a:t>
            </a:r>
            <a:r>
              <a:rPr lang="es-ES" sz="1600" b="1" dirty="0" err="1" smtClean="0">
                <a:solidFill>
                  <a:schemeClr val="accent3">
                    <a:lumMod val="50000"/>
                  </a:schemeClr>
                </a:solidFill>
              </a:rPr>
              <a:t>PLM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lvl="2">
              <a:buFont typeface="Arial" pitchFamily="34" charset="0"/>
              <a:buChar char="•"/>
            </a:pP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Integración de diseñadores y fabricantes para todo el ciclo de vida (varios)</a:t>
            </a:r>
          </a:p>
          <a:p>
            <a:pPr lvl="2">
              <a:buFont typeface="Arial" pitchFamily="34" charset="0"/>
              <a:buChar char="•"/>
            </a:pP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  Repositorio del conocimiento comprado y gestión de la Propiedad Intelectual (optimizar recursos)</a:t>
            </a:r>
          </a:p>
          <a:p>
            <a:pPr lvl="2"/>
            <a:endParaRPr lang="es-ES" sz="16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  </a:t>
            </a:r>
            <a:r>
              <a:rPr lang="es-ES" sz="1600" b="1" dirty="0" err="1" smtClean="0">
                <a:solidFill>
                  <a:schemeClr val="accent3">
                    <a:lumMod val="50000"/>
                  </a:schemeClr>
                </a:solidFill>
              </a:rPr>
              <a:t>IoT</a:t>
            </a:r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(Security, Modelo de Negocio):</a:t>
            </a:r>
          </a:p>
          <a:p>
            <a:pPr lvl="2">
              <a:buFont typeface="Arial" pitchFamily="34" charset="0"/>
              <a:buChar char="•"/>
            </a:pPr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</a:rPr>
              <a:t>   </a:t>
            </a: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Security (mismos elementos de vigilancia que los de un parking disuasivo)</a:t>
            </a:r>
          </a:p>
          <a:p>
            <a:pPr lvl="2">
              <a:buFont typeface="Arial" pitchFamily="34" charset="0"/>
              <a:buChar char="•"/>
            </a:pP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   Cesión temporal de uso (actividades seguras: gestión de procesos)</a:t>
            </a:r>
          </a:p>
          <a:p>
            <a:pPr lvl="2"/>
            <a:endParaRPr lang="es-ES" sz="16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</a:rPr>
              <a:t>    TECNOLOGÍAS SEMÁNTICAS:</a:t>
            </a:r>
          </a:p>
          <a:p>
            <a:pPr lvl="2">
              <a:buFont typeface="Arial" pitchFamily="34" charset="0"/>
              <a:buChar char="•"/>
            </a:pP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  GESTIÓN DE REQUISITOS (diseño, materiales, integración, </a:t>
            </a:r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certificación, </a:t>
            </a: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instalación, </a:t>
            </a:r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inspección, </a:t>
            </a:r>
            <a:r>
              <a:rPr lang="es-ES" sz="1400" b="1" dirty="0" err="1" smtClean="0">
                <a:solidFill>
                  <a:schemeClr val="accent3">
                    <a:lumMod val="50000"/>
                  </a:schemeClr>
                </a:solidFill>
              </a:rPr>
              <a:t>O&amp;M</a:t>
            </a: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…)</a:t>
            </a:r>
          </a:p>
          <a:p>
            <a:pPr lvl="2">
              <a:buFont typeface="Arial" pitchFamily="34" charset="0"/>
              <a:buChar char="•"/>
            </a:pP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    GESTIÓN DEL CONOCIMIENTO (otros compradores públicos pueden aprender </a:t>
            </a:r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reduciendo sus riesgos</a:t>
            </a: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</a:p>
          <a:p>
            <a:pPr lvl="2">
              <a:buFont typeface="Arial" pitchFamily="34" charset="0"/>
              <a:buChar char="•"/>
            </a:pPr>
            <a:r>
              <a:rPr lang="es-ES" sz="1400" dirty="0" smtClean="0">
                <a:solidFill>
                  <a:schemeClr val="accent3">
                    <a:lumMod val="50000"/>
                  </a:schemeClr>
                </a:solidFill>
              </a:rPr>
              <a:t>    ELABORACIÓN DE PLIEGOS PARA COMPRA (se concreta cada fase de compra dentro del </a:t>
            </a:r>
            <a:r>
              <a:rPr lang="es-ES" sz="1400" b="1" dirty="0" smtClean="0">
                <a:solidFill>
                  <a:schemeClr val="accent3">
                    <a:lumMod val="50000"/>
                  </a:schemeClr>
                </a:solidFill>
              </a:rPr>
              <a:t>proceso pudiendo incorporar así los requisitos preceptivos</a:t>
            </a:r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1433</Words>
  <Application>Microsoft Office PowerPoint</Application>
  <PresentationFormat>Presentación en pantalla (4:3)</PresentationFormat>
  <Paragraphs>159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rpastor</dc:creator>
  <cp:lastModifiedBy>Toñi Vivas</cp:lastModifiedBy>
  <cp:revision>139</cp:revision>
  <dcterms:created xsi:type="dcterms:W3CDTF">2019-03-10T09:13:02Z</dcterms:created>
  <dcterms:modified xsi:type="dcterms:W3CDTF">2019-03-10T20:28:02Z</dcterms:modified>
</cp:coreProperties>
</file>